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777240"/>
            <a:ext cx="1481328" cy="310896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1">
                <a:solidFill>
                  <a:srgbClr val="0F172A"/>
                </a:solidFill>
                <a:latin typeface="Segoe UI"/>
              </a:rPr>
              <a:t>CRASH COURSE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89888"/>
            <a:ext cx="1060704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400" b="1" i="0">
                <a:solidFill>
                  <a:srgbClr val="0F172A"/>
                </a:solidFill>
                <a:latin typeface="Segoe UI"/>
              </a:rPr>
              <a:t>JavaScript </a:t>
            </a:r>
            <a:r>
              <a:rPr sz="4400" b="1" i="0">
                <a:solidFill>
                  <a:srgbClr val="2563EB"/>
                </a:solidFill>
                <a:latin typeface="Segoe UI"/>
              </a:rPr>
              <a:t>Crash Course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614041"/>
            <a:ext cx="106070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0" i="0">
                <a:solidFill>
                  <a:srgbClr val="64748B"/>
                </a:solidFill>
                <a:latin typeface="Segoe UI"/>
              </a:rPr>
              <a:t>from zero JavaScript → able to build small interactive programs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3472434"/>
            <a:ext cx="1463040" cy="6858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60" y="4051935"/>
            <a:ext cx="3362248" cy="1170432"/>
          </a:xfrm>
          <a:prstGeom prst="roundRect">
            <a:avLst>
              <a:gd name="adj" fmla="val 9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2416" y="4253102"/>
            <a:ext cx="292333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2563EB"/>
                </a:solidFill>
                <a:latin typeface="Segoe UI"/>
              </a:rPr>
              <a:t>DURATION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" y="4527423"/>
            <a:ext cx="2923336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0F172A"/>
                </a:solidFill>
                <a:latin typeface="Segoe UI"/>
              </a:rPr>
              <a:t>Roughly 4–6 hours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" y="4948047"/>
            <a:ext cx="292333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Segoe UI"/>
              </a:rPr>
              <a:t>… or spread it across a few days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13808" y="4051935"/>
            <a:ext cx="3362248" cy="1170432"/>
          </a:xfrm>
          <a:prstGeom prst="roundRect">
            <a:avLst>
              <a:gd name="adj" fmla="val 9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33264" y="4253102"/>
            <a:ext cx="292333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2563EB"/>
                </a:solidFill>
                <a:latin typeface="Segoe UI"/>
              </a:rPr>
              <a:t>START POINT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3264" y="4527423"/>
            <a:ext cx="2923336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0F172A"/>
                </a:solidFill>
                <a:latin typeface="Segoe UI"/>
              </a:rPr>
              <a:t>Zero JavaScript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3264" y="4948047"/>
            <a:ext cx="292333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Segoe UI"/>
              </a:rPr>
              <a:t>no prior programming needed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4657" y="4051935"/>
            <a:ext cx="3362248" cy="1170432"/>
          </a:xfrm>
          <a:prstGeom prst="roundRect">
            <a:avLst>
              <a:gd name="adj" fmla="val 9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4113" y="4253102"/>
            <a:ext cx="292333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2563EB"/>
                </a:solidFill>
                <a:latin typeface="Segoe UI"/>
              </a:rPr>
              <a:t>OUTCOME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4113" y="4527423"/>
            <a:ext cx="2923336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0F172A"/>
                </a:solidFill>
                <a:latin typeface="Segoe UI"/>
              </a:rPr>
              <a:t>Small interactive programs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4113" y="4948047"/>
            <a:ext cx="292333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Segoe UI"/>
              </a:rPr>
              <a:t>written by you, from scratch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733288"/>
            <a:ext cx="106070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64748B"/>
                </a:solidFill>
                <a:latin typeface="Segoe UI"/>
              </a:rPr>
              <a:t>Here's a compact course designed to take you from zero JavaScript → able to build small interactive programs.</a:t>
            </a:r>
          </a:p>
          <a:p>
            <a:pPr algn="l">
              <a:spcBef>
                <a:spcPts val="400"/>
              </a:spcBef>
            </a:pPr>
            <a:r>
              <a:rPr sz="1250" b="0" i="0">
                <a:solidFill>
                  <a:srgbClr val="64748B"/>
                </a:solidFill>
                <a:latin typeface="Segoe UI"/>
              </a:rPr>
              <a:t>You can work through it in roughly 4–6 hours, or spread it across a few days.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9855" y="6519672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27729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356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4356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What JavaScript 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8928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8928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Where JavaScript fits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3500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3500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A short history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8072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28072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JavaScript vs Java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2644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644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How to run JavaScript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721607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721607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Variables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41788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41788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Operators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6360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6360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Strings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0932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50932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Conditions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55504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55504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Functions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0076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11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60076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Arrays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720840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12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71600" y="6720840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Objects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89320" y="14356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13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0" y="14356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Loops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89320" y="18928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14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0" y="18928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Destructuring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89320" y="23500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15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8000" y="23500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Spread syntax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89320" y="28072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16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28072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The DOM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89320" y="32644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17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58000" y="32644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Events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89320" y="3721607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18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0" y="3721607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Async JavaScript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989320" y="41788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19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58000" y="41788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Modules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89320" y="46360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20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58000" y="46360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Classes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89320" y="50932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21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858000" y="50932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Mini Project: Counter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989320" y="55504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22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58000" y="55504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Mini Project: Todo Logic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989320" y="600760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2563EB"/>
                </a:solidFill>
                <a:latin typeface="Segoe UI"/>
              </a:rPr>
              <a:t>23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58000" y="6007608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0F172A"/>
                </a:solidFill>
                <a:latin typeface="Segoe UI"/>
              </a:rPr>
              <a:t>The 80/20 of JavaScript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What JavaScript 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JavaScript is the programming language that makes websites interactive.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3602736" cy="932688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0664" y="2039112"/>
            <a:ext cx="3145536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0F172A"/>
                </a:solidFill>
                <a:latin typeface="Segoe UI"/>
              </a:rPr>
              <a:t>HTML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0664" y="2386584"/>
            <a:ext cx="3145536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64748B"/>
                </a:solidFill>
                <a:latin typeface="Segoe UI"/>
              </a:rPr>
              <a:t>provides structure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88536" y="1892808"/>
            <a:ext cx="3602736" cy="932688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26279" y="2039112"/>
            <a:ext cx="3145536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0F172A"/>
                </a:solidFill>
                <a:latin typeface="Segoe UI"/>
              </a:rPr>
              <a:t>CSS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79" y="2386584"/>
            <a:ext cx="3145536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64748B"/>
                </a:solidFill>
                <a:latin typeface="Segoe UI"/>
              </a:rPr>
              <a:t>provides appearance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4151" y="1892808"/>
            <a:ext cx="3602736" cy="932688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1895" y="2039112"/>
            <a:ext cx="3145536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0F172A"/>
                </a:solidFill>
                <a:latin typeface="Segoe UI"/>
              </a:rPr>
              <a:t>JavaScript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1895" y="2386584"/>
            <a:ext cx="3145536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64748B"/>
                </a:solidFill>
                <a:latin typeface="Segoe UI"/>
              </a:rPr>
              <a:t>provides behavior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3392424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For example: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3758184"/>
            <a:ext cx="5852160" cy="83642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300" b="0" i="0">
                <a:latin typeface="Consolas"/>
              </a:rPr>
              <a:t>console.log(</a:t>
            </a:r>
            <a:r>
              <a:rPr sz="1300" b="0" i="0">
                <a:solidFill>
                  <a:srgbClr val="98C379"/>
                </a:solidFill>
                <a:latin typeface="Consolas"/>
              </a:rPr>
              <a:t>"Hello, world!"</a:t>
            </a:r>
            <a:r>
              <a:rPr sz="1300" b="0" i="0">
                <a:latin typeface="Consolas"/>
              </a:rPr>
              <a:t>);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3886200"/>
            <a:ext cx="1024128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JavaScript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37960" y="3758184"/>
            <a:ext cx="5148072" cy="123444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2563EB"/>
                </a:solidFill>
                <a:latin typeface="Consolas"/>
              </a:rPr>
              <a:t>console.log()</a:t>
            </a:r>
            <a:r>
              <a:rPr sz="1300" b="0">
                <a:solidFill>
                  <a:srgbClr val="334155"/>
                </a:solidFill>
                <a:latin typeface="Segoe UI"/>
              </a:rPr>
              <a:t> prints something to the browser's developer console.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Where JavaScript fits in the front-end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JavaScript (JS) is a computer programming language used to make websites and applications dynamic and interactive.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4</a:t>
            </a:r>
          </a:p>
        </p:txBody>
      </p:sp>
      <p:pic>
        <p:nvPicPr>
          <p:cNvPr id="8" name="Picture 7" descr="fronte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892808"/>
            <a:ext cx="5852160" cy="297496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629400" y="1892808"/>
            <a:ext cx="5056632" cy="29718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0F172A"/>
                </a:solidFill>
                <a:latin typeface="Segoe UI"/>
              </a:rPr>
              <a:t>Front-end languages</a:t>
            </a:r>
          </a:p>
          <a:p>
            <a:pPr algn="l">
              <a:lnSpc>
                <a:spcPct val="115000"/>
              </a:lnSpc>
              <a:spcAft>
                <a:spcPts val="700"/>
              </a:spcAft>
            </a:pPr>
            <a:r>
              <a:rPr sz="1250" b="1">
                <a:solidFill>
                  <a:srgbClr val="E8604C"/>
                </a:solidFill>
                <a:latin typeface="Segoe UI"/>
              </a:rPr>
              <a:t>HTML</a:t>
            </a:r>
            <a:r>
              <a:rPr sz="1250" b="0">
                <a:solidFill>
                  <a:srgbClr val="334155"/>
                </a:solidFill>
                <a:latin typeface="Segoe UI"/>
              </a:rPr>
              <a:t> — what do you want on your website?</a:t>
            </a:r>
          </a:p>
          <a:p>
            <a:pPr algn="l">
              <a:lnSpc>
                <a:spcPct val="115000"/>
              </a:lnSpc>
              <a:spcAft>
                <a:spcPts val="700"/>
              </a:spcAft>
            </a:pPr>
            <a:r>
              <a:rPr sz="1250" b="1">
                <a:solidFill>
                  <a:srgbClr val="2563EB"/>
                </a:solidFill>
                <a:latin typeface="Segoe UI"/>
              </a:rPr>
              <a:t>CSS</a:t>
            </a:r>
            <a:r>
              <a:rPr sz="1250" b="0">
                <a:solidFill>
                  <a:srgbClr val="334155"/>
                </a:solidFill>
                <a:latin typeface="Segoe UI"/>
              </a:rPr>
              <a:t> — how do you want it to look?</a:t>
            </a:r>
          </a:p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72A"/>
                </a:solidFill>
                <a:latin typeface="Segoe UI"/>
              </a:rPr>
              <a:t>JavaScript</a:t>
            </a:r>
            <a:r>
              <a:rPr sz="1250" b="0">
                <a:solidFill>
                  <a:srgbClr val="334155"/>
                </a:solidFill>
                <a:latin typeface="Segoe UI"/>
              </a:rPr>
              <a:t> — what do you want it to do?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Ranking of Programming Languages (2024)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RedMonk ranks languages by GitHub projects and Stack Overflow activity.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5</a:t>
            </a:r>
          </a:p>
        </p:txBody>
      </p:sp>
      <p:pic>
        <p:nvPicPr>
          <p:cNvPr id="8" name="Picture 7" descr="ranking2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892808"/>
            <a:ext cx="5074920" cy="389516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897880" y="1892808"/>
            <a:ext cx="5788152" cy="292608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0F172A"/>
                </a:solidFill>
                <a:latin typeface="Segoe UI"/>
              </a:rPr>
              <a:t>Top tier (both axes)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300" b="0">
                <a:solidFill>
                  <a:srgbClr val="334155"/>
                </a:solidFill>
                <a:latin typeface="Segoe UI"/>
              </a:rPr>
              <a:t>JavaScript · Python · Java · C# · PHP · C++ · CSS · C</a:t>
            </a:r>
          </a:p>
          <a:p>
            <a:pPr algn="l">
              <a:lnSpc>
                <a:spcPct val="115000"/>
              </a:lnSpc>
            </a:pPr>
            <a:r>
              <a:rPr sz="1200" b="0">
                <a:solidFill>
                  <a:srgbClr val="64748B"/>
                </a:solidFill>
                <a:latin typeface="Segoe UI"/>
              </a:rPr>
              <a:t>The y-axis is popularity rank on Stack Overflow (by number of tags); the x-axis is popularity rank on GitHub (by number of projects). JavaScript sits in the top group on both.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97880" y="5029200"/>
            <a:ext cx="57881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94A3B8"/>
                </a:solidFill>
                <a:latin typeface="Segoe UI"/>
              </a:rPr>
              <a:t>Source: </a:t>
            </a:r>
            <a:r>
              <a:rPr sz="1050" b="0" i="0">
                <a:solidFill>
                  <a:srgbClr val="2563EB"/>
                </a:solidFill>
                <a:latin typeface="Segoe UI"/>
              </a:rPr>
              <a:t>https://redmonk.com/sogrady/2024/03/08/language-rankings-1-24/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Most used programming languages (2024)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Most used programming languages among developers worldwide, 2024.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6</a:t>
            </a:r>
          </a:p>
        </p:txBody>
      </p:sp>
      <p:pic>
        <p:nvPicPr>
          <p:cNvPr id="8" name="Picture 7" descr="mostused2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77924"/>
            <a:ext cx="6949440" cy="320504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680960" y="1677924"/>
            <a:ext cx="4005072" cy="361188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0F172A"/>
                </a:solidFill>
                <a:latin typeface="Segoe UI"/>
              </a:rPr>
              <a:t>JavaScript leads again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2000" b="1">
                <a:solidFill>
                  <a:srgbClr val="2563EB"/>
                </a:solidFill>
                <a:latin typeface="Segoe UI"/>
              </a:rPr>
              <a:t>62.3%</a:t>
            </a:r>
            <a:r>
              <a:rPr sz="1200" b="0">
                <a:solidFill>
                  <a:srgbClr val="334155"/>
                </a:solidFill>
                <a:latin typeface="Segoe UI"/>
              </a:rPr>
              <a:t> of surveyed developers use JavaScript — ahead of HTML/CSS (52.9%), Python (51%) and SQL (51%).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64748B"/>
                </a:solidFill>
                <a:latin typeface="Segoe UI"/>
              </a:rPr>
              <a:t>60,171 developers surveyed · 2024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585673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94A3B8"/>
                </a:solidFill>
                <a:latin typeface="Segoe UI"/>
              </a:rPr>
              <a:t>Source: </a:t>
            </a:r>
            <a:r>
              <a:rPr sz="1050" b="0" i="0">
                <a:solidFill>
                  <a:srgbClr val="2563EB"/>
                </a:solidFill>
                <a:latin typeface="Segoe UI"/>
              </a:rPr>
              <a:t>https://www.statista.com/statistics/793628/worldwide-developer-survey-most-used-languages/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A short history of JavaScript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From a browser scripting language to a yearly-released standard.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7</a:t>
            </a:r>
          </a:p>
        </p:txBody>
      </p:sp>
      <p:pic>
        <p:nvPicPr>
          <p:cNvPr id="8" name="Picture 7" descr="histo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892808"/>
            <a:ext cx="7863840" cy="334981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595360" y="1892808"/>
            <a:ext cx="3090672" cy="310896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00" b="1">
                <a:solidFill>
                  <a:srgbClr val="2563EB"/>
                </a:solidFill>
                <a:latin typeface="Segoe UI"/>
              </a:rPr>
              <a:t>1995</a:t>
            </a:r>
            <a:r>
              <a:rPr sz="1200" b="0">
                <a:solidFill>
                  <a:srgbClr val="334155"/>
                </a:solidFill>
                <a:latin typeface="Segoe UI"/>
              </a:rPr>
              <a:t> created at Netscape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00" b="1">
                <a:solidFill>
                  <a:srgbClr val="2563EB"/>
                </a:solidFill>
                <a:latin typeface="Segoe UI"/>
              </a:rPr>
              <a:t>1997</a:t>
            </a:r>
            <a:r>
              <a:rPr sz="1200" b="0">
                <a:solidFill>
                  <a:srgbClr val="334155"/>
                </a:solidFill>
                <a:latin typeface="Segoe UI"/>
              </a:rPr>
              <a:t> ECMAScript standard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00" b="1">
                <a:solidFill>
                  <a:srgbClr val="2563EB"/>
                </a:solidFill>
                <a:latin typeface="Segoe UI"/>
              </a:rPr>
              <a:t>2015</a:t>
            </a:r>
            <a:r>
              <a:rPr sz="1200" b="0">
                <a:solidFill>
                  <a:srgbClr val="334155"/>
                </a:solidFill>
                <a:latin typeface="Segoe UI"/>
              </a:rPr>
              <a:t> ES6: let/const, arrow functions, classes, modules, Promises</a:t>
            </a:r>
          </a:p>
          <a:p>
            <a:pPr algn="l">
              <a:lnSpc>
                <a:spcPct val="115000"/>
              </a:lnSpc>
            </a:pPr>
            <a:r>
              <a:rPr sz="1300" b="1">
                <a:solidFill>
                  <a:srgbClr val="2563EB"/>
                </a:solidFill>
                <a:latin typeface="Segoe UI"/>
              </a:rPr>
              <a:t>2016 →</a:t>
            </a:r>
            <a:r>
              <a:rPr sz="1200" b="0">
                <a:solidFill>
                  <a:srgbClr val="334155"/>
                </a:solidFill>
                <a:latin typeface="Segoe UI"/>
              </a:rPr>
              <a:t> annual ES releases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JavaScript vs Java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Two languages with similar names and almost nothing else in common.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8</a:t>
            </a:r>
          </a:p>
        </p:txBody>
      </p:sp>
      <p:pic>
        <p:nvPicPr>
          <p:cNvPr id="8" name="Picture 7" descr="js_vs_jav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892808"/>
            <a:ext cx="6309360" cy="393228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949440" y="1892808"/>
            <a:ext cx="4736592" cy="393192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0F172A"/>
                </a:solidFill>
                <a:latin typeface="Segoe UI"/>
              </a:rPr>
              <a:t>Why the confusion?</a:t>
            </a:r>
          </a:p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250" b="0">
                <a:solidFill>
                  <a:srgbClr val="334155"/>
                </a:solidFill>
                <a:latin typeface="Segoe UI"/>
              </a:rPr>
              <a:t>JavaScript was named for marketing, not for Java. The two differ in typing, execution model and inheritance: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250" b="1">
                <a:solidFill>
                  <a:srgbClr val="0F172A"/>
                </a:solidFill>
                <a:latin typeface="Segoe UI"/>
              </a:rPr>
              <a:t>JavaScript</a:t>
            </a:r>
            <a:r>
              <a:rPr sz="1250" b="0">
                <a:solidFill>
                  <a:srgbClr val="334155"/>
                </a:solidFill>
                <a:latin typeface="Segoe UI"/>
              </a:rPr>
              <a:t> — interpreted, dynamic typing, runs in the browser, prototype-based.</a:t>
            </a:r>
          </a:p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72A"/>
                </a:solidFill>
                <a:latin typeface="Segoe UI"/>
              </a:rPr>
              <a:t>Java</a:t>
            </a:r>
            <a:r>
              <a:rPr sz="1250" b="0">
                <a:solidFill>
                  <a:srgbClr val="334155"/>
                </a:solidFill>
                <a:latin typeface="Segoe UI"/>
              </a:rPr>
              <a:t> — compiled to bytecode, static typing, runs on the JVM, class-based.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How to run JavaScript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Three ways to execute JavaScript today.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3602736" cy="2971800"/>
          </a:xfrm>
          <a:prstGeom prst="roundRect">
            <a:avLst>
              <a:gd name="adj" fmla="val 7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2376" y="2103120"/>
            <a:ext cx="316382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0F172A"/>
                </a:solidFill>
                <a:latin typeface="Segoe UI"/>
              </a:rPr>
              <a:t>1. In the Browser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" y="2560319"/>
            <a:ext cx="316382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150" b="0" i="0">
                <a:solidFill>
                  <a:srgbClr val="334155"/>
                </a:solidFill>
                <a:latin typeface="Segoe UI"/>
              </a:rPr>
              <a:t>Open browser (e.g., Chrome)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376" y="3273552"/>
            <a:ext cx="316382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150" b="0" i="0">
                <a:solidFill>
                  <a:srgbClr val="334155"/>
                </a:solidFill>
                <a:latin typeface="Segoe UI"/>
              </a:rPr>
              <a:t>Open Developer Tools (Right-click &gt; Inspect &gt; Console tab)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2376" y="3986784"/>
            <a:ext cx="316382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150" b="0" i="0">
                <a:solidFill>
                  <a:srgbClr val="334155"/>
                </a:solidFill>
                <a:latin typeface="Segoe UI"/>
              </a:rPr>
              <a:t>Type JavaScript code in the Console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88536" y="1892808"/>
            <a:ext cx="3602736" cy="2971800"/>
          </a:xfrm>
          <a:prstGeom prst="roundRect">
            <a:avLst>
              <a:gd name="adj" fmla="val 7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07992" y="2103120"/>
            <a:ext cx="316382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0F172A"/>
                </a:solidFill>
                <a:latin typeface="Segoe UI"/>
              </a:rPr>
              <a:t>2. In HTML Files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7992" y="2560319"/>
            <a:ext cx="316382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150" b="0" i="0">
                <a:solidFill>
                  <a:srgbClr val="334155"/>
                </a:solidFill>
                <a:latin typeface="Segoe UI"/>
              </a:rPr>
              <a:t>Embed JavaScript in &lt;script&gt; tags within an HTML file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07992" y="3273552"/>
            <a:ext cx="316382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150" b="0" i="0">
                <a:solidFill>
                  <a:srgbClr val="334155"/>
                </a:solidFill>
                <a:latin typeface="Segoe UI"/>
              </a:rPr>
              <a:t>Open the HTML file in a browser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07992" y="3986784"/>
            <a:ext cx="316382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150" b="0" i="0">
                <a:solidFill>
                  <a:srgbClr val="334155"/>
                </a:solidFill>
                <a:latin typeface="Segoe UI"/>
              </a:rPr>
              <a:t>Example: &lt;script&gt;console.log("Hello, JavaScript!");&lt;/script&gt;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74151" y="1892808"/>
            <a:ext cx="3602736" cy="2971800"/>
          </a:xfrm>
          <a:prstGeom prst="roundRect">
            <a:avLst>
              <a:gd name="adj" fmla="val 7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3607" y="2103120"/>
            <a:ext cx="316382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0F172A"/>
                </a:solidFill>
                <a:latin typeface="Segoe UI"/>
              </a:rPr>
              <a:t>3. Using Node.js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607" y="2560319"/>
            <a:ext cx="316382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150" b="0" i="0">
                <a:solidFill>
                  <a:srgbClr val="334155"/>
                </a:solidFill>
                <a:latin typeface="Segoe UI"/>
              </a:rPr>
              <a:t>Install Node.js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3607" y="3273552"/>
            <a:ext cx="316382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150" b="0" i="0">
                <a:solidFill>
                  <a:srgbClr val="334155"/>
                </a:solidFill>
                <a:latin typeface="Segoe UI"/>
              </a:rPr>
              <a:t>Create a .js file (e.g., app.js)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93607" y="3986784"/>
            <a:ext cx="316382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150" b="0" i="0">
                <a:solidFill>
                  <a:srgbClr val="334155"/>
                </a:solidFill>
                <a:latin typeface="Segoe UI"/>
              </a:rPr>
              <a:t>Run the file in terminal: node app.js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Your first HTML page with JavaScript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Embed JavaScript in &lt;script&gt; tags within an HTML file.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7315200" cy="334594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&lt;!DOCTYPE html&gt;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&lt;html lang=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"en"</a:t>
            </a:r>
            <a:r>
              <a:rPr sz="1100" b="0" i="0">
                <a:latin typeface="Consolas"/>
              </a:rPr>
              <a:t>&gt;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&lt;head&gt;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&lt;meta charset=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"UTF-8"</a:t>
            </a:r>
            <a:r>
              <a:rPr sz="1100" b="0" i="0">
                <a:latin typeface="Consolas"/>
              </a:rPr>
              <a:t>&gt;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&lt;meta name=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"viewport"</a:t>
            </a:r>
            <a:r>
              <a:rPr sz="1100" b="0" i="0">
                <a:latin typeface="Consolas"/>
              </a:rPr>
              <a:t> content=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"width=device-width, initial-scale=1.0"</a:t>
            </a:r>
            <a:r>
              <a:rPr sz="1100" b="0" i="0">
                <a:latin typeface="Consolas"/>
              </a:rPr>
              <a:t>&gt;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&lt;title&gt;Document&lt;/title&gt;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&lt;/head&gt;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&lt;body&gt;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&lt;script&gt;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    console.log(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"Hello World"</a:t>
            </a:r>
            <a:r>
              <a:rPr sz="110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    alert(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"Hello World"</a:t>
            </a:r>
            <a:r>
              <a:rPr sz="110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&lt;/script&gt;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&lt;/body&gt;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&lt;/html&gt;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E86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HTML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01000" y="1892808"/>
            <a:ext cx="3685032" cy="310896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0F172A"/>
                </a:solidFill>
                <a:latin typeface="Segoe UI"/>
              </a:rPr>
              <a:t>What happens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250" b="1">
                <a:solidFill>
                  <a:srgbClr val="2563EB"/>
                </a:solidFill>
                <a:latin typeface="Consolas"/>
              </a:rPr>
              <a:t>console.log()</a:t>
            </a:r>
            <a:r>
              <a:rPr sz="1250" b="0">
                <a:solidFill>
                  <a:srgbClr val="334155"/>
                </a:solidFill>
                <a:latin typeface="Segoe UI"/>
              </a:rPr>
              <a:t> writes to the developer console.</a:t>
            </a:r>
          </a:p>
          <a:p>
            <a:pPr algn="l">
              <a:lnSpc>
                <a:spcPct val="115000"/>
              </a:lnSpc>
            </a:pPr>
            <a:r>
              <a:rPr sz="1250" b="1">
                <a:solidFill>
                  <a:srgbClr val="2563EB"/>
                </a:solidFill>
                <a:latin typeface="Consolas"/>
              </a:rPr>
              <a:t>alert()</a:t>
            </a:r>
            <a:r>
              <a:rPr sz="1250" b="0">
                <a:solidFill>
                  <a:srgbClr val="334155"/>
                </a:solidFill>
                <a:latin typeface="Segoe UI"/>
              </a:rPr>
              <a:t> shows a pop-up dialog in the browser.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Variables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Variables store information.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892808"/>
            <a:ext cx="11183112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300" b="0" i="0">
                <a:latin typeface="Segoe UI"/>
              </a:rPr>
              <a:t>Use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const</a:t>
            </a:r>
            <a:r>
              <a:rPr sz="1300" b="0" i="0">
                <a:latin typeface="Segoe UI"/>
              </a:rPr>
              <a:t> by default. Use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let</a:t>
            </a:r>
            <a:r>
              <a:rPr sz="1300" b="0" i="0">
                <a:latin typeface="Segoe UI"/>
              </a:rPr>
              <a:t> when the value needs to change.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295144"/>
            <a:ext cx="11183112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300" b="0" i="0">
                <a:latin typeface="Segoe UI"/>
              </a:rPr>
              <a:t>You'll occasionally encounter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var</a:t>
            </a:r>
            <a:r>
              <a:rPr sz="1300" b="0" i="0">
                <a:latin typeface="Segoe UI"/>
              </a:rPr>
              <a:t> in older JavaScript, but you generally shouldn't use it in new code.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191256"/>
            <a:ext cx="5532120" cy="176098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50" b="0" i="0">
                <a:latin typeface="Consolas"/>
              </a:rPr>
              <a:t> name =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"Alex"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50" b="0" i="0">
                <a:latin typeface="Consolas"/>
              </a:rPr>
              <a:t> age =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25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country =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"Canada"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console.log(name);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console.log(age);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19272"/>
            <a:ext cx="1099108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let &amp; const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53912" y="3191256"/>
            <a:ext cx="5532120" cy="195084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50" b="0" i="0">
                <a:latin typeface="Consolas"/>
              </a:rPr>
              <a:t> score =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10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score =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20</a:t>
            </a:r>
            <a:r>
              <a:rPr sz="1150" b="0" i="0">
                <a:latin typeface="Consolas"/>
              </a:rPr>
              <a:t>;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allowed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pi =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3.14159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pi =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4</a:t>
            </a:r>
            <a:r>
              <a:rPr sz="1150" b="0" i="0">
                <a:latin typeface="Consolas"/>
              </a:rPr>
              <a:t>;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error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var</a:t>
            </a:r>
            <a:r>
              <a:rPr sz="1150" b="0" i="0">
                <a:latin typeface="Consolas"/>
              </a:rPr>
              <a:t> age =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25</a:t>
            </a:r>
            <a:r>
              <a:rPr sz="1150" b="0" i="0">
                <a:latin typeface="Consolas"/>
              </a:rPr>
              <a:t>; 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Use let instead of var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3319272"/>
            <a:ext cx="2148840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the important distinction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Variables — basic data types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Basic data types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5532120" cy="189306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name =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"Alex"</a:t>
            </a:r>
            <a:r>
              <a:rPr sz="1100" b="0" i="0">
                <a:latin typeface="Consolas"/>
              </a:rPr>
              <a:t>; 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string</a:t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age =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25</a:t>
            </a:r>
            <a:r>
              <a:rPr sz="1100" b="0" i="0">
                <a:latin typeface="Consolas"/>
              </a:rPr>
              <a:t>;      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number</a:t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isStudent = 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true</a:t>
            </a:r>
            <a:r>
              <a:rPr sz="1100" b="0" i="0">
                <a:latin typeface="Consolas"/>
              </a:rPr>
              <a:t>;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boolean</a:t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nothing = 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null</a:t>
            </a:r>
            <a:r>
              <a:rPr sz="1100" b="0" i="0">
                <a:latin typeface="Consolas"/>
              </a:rPr>
              <a:t>;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null</a:t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00" b="0" i="0">
                <a:latin typeface="Consolas"/>
              </a:rPr>
              <a:t> unknown;         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undefined</a:t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list = [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1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2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3</a:t>
            </a:r>
            <a:r>
              <a:rPr sz="1100" b="0" i="0">
                <a:latin typeface="Consolas"/>
              </a:rPr>
              <a:t>];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array</a:t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user = { name: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"John"</a:t>
            </a:r>
            <a:r>
              <a:rPr sz="1100" b="0" i="0">
                <a:latin typeface="Consolas"/>
              </a:rPr>
              <a:t>, age: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25</a:t>
            </a:r>
            <a:r>
              <a:rPr sz="1100" b="0" i="0">
                <a:latin typeface="Consolas"/>
              </a:rPr>
              <a:t> };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object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1024128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data types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3912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You can inspect a value's type — use the typeof() method: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53912" y="2258568"/>
            <a:ext cx="5532120" cy="116662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typeof</a:t>
            </a:r>
            <a:r>
              <a:rPr sz="1100" b="0" i="0">
                <a:latin typeface="Consolas"/>
              </a:rPr>
              <a:t>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"hello"</a:t>
            </a:r>
            <a:r>
              <a:rPr sz="1100" b="0" i="0">
                <a:latin typeface="Consolas"/>
              </a:rPr>
              <a:t>);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"string"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typeof</a:t>
            </a:r>
            <a:r>
              <a:rPr sz="1100" b="0" i="0">
                <a:latin typeface="Consolas"/>
              </a:rPr>
              <a:t>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42</a:t>
            </a:r>
            <a:r>
              <a:rPr sz="1100" b="0" i="0">
                <a:latin typeface="Consolas"/>
              </a:rPr>
              <a:t>);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"number"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typeof</a:t>
            </a:r>
            <a:r>
              <a:rPr sz="1100" b="0" i="0">
                <a:latin typeface="Consolas"/>
              </a:rPr>
              <a:t> 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true</a:t>
            </a:r>
            <a:r>
              <a:rPr sz="1100" b="0" i="0">
                <a:latin typeface="Consolas"/>
              </a:rPr>
              <a:t>);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"boolean"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2386584"/>
            <a:ext cx="724204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typeof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Variables — rules for naming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Rules for naming JavaScript variables.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23429"/>
            <a:ext cx="58521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300" b="0" i="0">
                <a:latin typeface="Segoe UI"/>
              </a:rPr>
              <a:t>Must start with a letter,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_</a:t>
            </a:r>
            <a:r>
              <a:rPr sz="1300" b="0" i="0">
                <a:latin typeface="Segoe UI"/>
              </a:rPr>
              <a:t>, or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$</a:t>
            </a:r>
            <a:r>
              <a:rPr sz="1300" b="0" i="0">
                <a:latin typeface="Segoe UI"/>
              </a:rPr>
              <a:t> (cannot start with a number).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25765"/>
            <a:ext cx="58521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300" b="0" i="0">
                <a:latin typeface="Segoe UI"/>
              </a:rPr>
              <a:t>Can contain letters, digits,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_</a:t>
            </a:r>
            <a:r>
              <a:rPr sz="1300" b="0" i="0">
                <a:latin typeface="Segoe UI"/>
              </a:rPr>
              <a:t>, and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$</a:t>
            </a:r>
            <a:r>
              <a:rPr sz="1300" b="0" i="0">
                <a:latin typeface="Segoe UI"/>
              </a:rPr>
              <a:t> (no spaces, no special characters).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328101"/>
            <a:ext cx="58521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300" b="0" i="0">
                <a:latin typeface="Segoe UI"/>
              </a:rPr>
              <a:t>Case-sensitive (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user</a:t>
            </a:r>
            <a:r>
              <a:rPr sz="1300" b="0" i="0">
                <a:latin typeface="Segoe UI"/>
              </a:rPr>
              <a:t> ≠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User</a:t>
            </a:r>
            <a:r>
              <a:rPr sz="1300" b="0" i="0">
                <a:latin typeface="Segoe UI"/>
              </a:rPr>
              <a:t>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730437"/>
            <a:ext cx="58521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300" b="0" i="0">
                <a:latin typeface="Segoe UI"/>
              </a:rPr>
              <a:t>Cannot use reserved keywords (e.g.,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let</a:t>
            </a:r>
            <a:r>
              <a:rPr sz="1300" b="0" i="0">
                <a:latin typeface="Segoe UI"/>
              </a:rPr>
              <a:t>,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class</a:t>
            </a:r>
            <a:r>
              <a:rPr sz="1300" b="0" i="0">
                <a:latin typeface="Segoe UI"/>
              </a:rPr>
              <a:t>,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return</a:t>
            </a:r>
            <a:r>
              <a:rPr sz="1300" b="0" i="0">
                <a:latin typeface="Segoe UI"/>
              </a:rPr>
              <a:t>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132773"/>
            <a:ext cx="58521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300" b="0" i="0">
                <a:latin typeface="Segoe UI"/>
              </a:rPr>
              <a:t>Use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camelCase</a:t>
            </a:r>
            <a:r>
              <a:rPr sz="1300" b="0" i="0">
                <a:latin typeface="Segoe UI"/>
              </a:rPr>
              <a:t> by convention for readability (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totalPrice</a:t>
            </a:r>
            <a:r>
              <a:rPr sz="1300" b="0" i="0">
                <a:latin typeface="Segoe UI"/>
              </a:rPr>
              <a:t>,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userName</a:t>
            </a:r>
            <a:r>
              <a:rPr sz="1300" b="0" i="0">
                <a:latin typeface="Segoe UI"/>
              </a:rPr>
              <a:t>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535108"/>
            <a:ext cx="58521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300" b="0" i="0">
                <a:latin typeface="Segoe UI"/>
              </a:rPr>
              <a:t>Make names descriptive and meaningful, not cryptic.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5080" y="1523429"/>
            <a:ext cx="533095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Good vs bad: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5080" y="1889189"/>
            <a:ext cx="5330952" cy="138125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50" b="0" i="0">
                <a:latin typeface="Consolas"/>
              </a:rPr>
              <a:t> totalAmount =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100</a:t>
            </a:r>
            <a:r>
              <a:rPr sz="1150" b="0" i="0">
                <a:latin typeface="Consolas"/>
              </a:rPr>
              <a:t>;  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✅ good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50" b="0" i="0">
                <a:latin typeface="Consolas"/>
              </a:rPr>
              <a:t> 2price =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100</a:t>
            </a:r>
            <a:r>
              <a:rPr sz="1150" b="0" i="0">
                <a:latin typeface="Consolas"/>
              </a:rPr>
              <a:t>;       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❌ bad</a:t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50" b="0" i="0">
                <a:latin typeface="Consolas"/>
              </a:rPr>
              <a:t>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return</a:t>
            </a:r>
            <a:r>
              <a:rPr sz="1150" b="0" i="0">
                <a:latin typeface="Consolas"/>
              </a:rPr>
              <a:t> =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5</a:t>
            </a:r>
            <a:r>
              <a:rPr sz="1150" b="0" i="0">
                <a:latin typeface="Consolas"/>
              </a:rPr>
              <a:t>;         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❌ bad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10528" y="2017205"/>
            <a:ext cx="724204" cy="27432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naming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31220"/>
            <a:ext cx="11155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Reading input from the user: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4796980"/>
            <a:ext cx="6400800" cy="148856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&lt;script&gt;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name = prompt(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"What is your name?"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alert(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"Hello "</a:t>
            </a:r>
            <a:r>
              <a:rPr sz="1050" b="0" i="0">
                <a:latin typeface="Consolas"/>
              </a:rPr>
              <a:t> + name);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console.log(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"Hello "</a:t>
            </a:r>
            <a:r>
              <a:rPr sz="1050" b="0" i="0">
                <a:latin typeface="Consolas"/>
              </a:rPr>
              <a:t> + name);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&lt;/script&gt;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4924996"/>
            <a:ext cx="1324051" cy="274320"/>
          </a:xfrm>
          <a:prstGeom prst="roundRect">
            <a:avLst>
              <a:gd name="adj" fmla="val 50000"/>
            </a:avLst>
          </a:prstGeom>
          <a:solidFill>
            <a:srgbClr val="E86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prompt / alert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Operators — arithmetic &amp; comparison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JavaScript supports normal arithmetic: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5532120" cy="225628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x =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10</a:t>
            </a:r>
            <a:r>
              <a:rPr sz="110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y =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3</a:t>
            </a:r>
            <a:r>
              <a:rPr sz="110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console.log(x + y);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13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console.log(x - y);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7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console.log(x * y);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30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console.log(x / y);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3.333...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console.log(x % y);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1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console.log(x ** y);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1000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1024128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arithmetic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3912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Comparisons produce booleans: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53912" y="2258568"/>
            <a:ext cx="5532120" cy="134823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D19A66"/>
                </a:solidFill>
                <a:latin typeface="Consolas"/>
              </a:rPr>
              <a:t>10</a:t>
            </a:r>
            <a:r>
              <a:rPr sz="1100" b="0" i="0">
                <a:latin typeface="Consolas"/>
              </a:rPr>
              <a:t> &gt;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5</a:t>
            </a:r>
            <a:r>
              <a:rPr sz="1100" b="0" i="0">
                <a:latin typeface="Consolas"/>
              </a:rPr>
              <a:t> 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true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D19A66"/>
                </a:solidFill>
                <a:latin typeface="Consolas"/>
              </a:rPr>
              <a:t>10</a:t>
            </a:r>
            <a:r>
              <a:rPr sz="1100" b="0" i="0">
                <a:latin typeface="Consolas"/>
              </a:rPr>
              <a:t> &lt;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5</a:t>
            </a:r>
            <a:r>
              <a:rPr sz="1100" b="0" i="0">
                <a:latin typeface="Consolas"/>
              </a:rPr>
              <a:t> 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false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D19A66"/>
                </a:solidFill>
                <a:latin typeface="Consolas"/>
              </a:rPr>
              <a:t>10</a:t>
            </a:r>
            <a:r>
              <a:rPr sz="1100" b="0" i="0">
                <a:latin typeface="Consolas"/>
              </a:rPr>
              <a:t> ===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10</a:t>
            </a:r>
            <a:r>
              <a:rPr sz="1100" b="0" i="0">
                <a:latin typeface="Consolas"/>
              </a:rPr>
              <a:t>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true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D19A66"/>
                </a:solidFill>
                <a:latin typeface="Consolas"/>
              </a:rPr>
              <a:t>10</a:t>
            </a:r>
            <a:r>
              <a:rPr sz="1100" b="0" i="0">
                <a:latin typeface="Consolas"/>
              </a:rPr>
              <a:t> !==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5</a:t>
            </a:r>
            <a:r>
              <a:rPr sz="1100" b="0" i="0">
                <a:latin typeface="Consolas"/>
              </a:rPr>
              <a:t>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true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2386584"/>
            <a:ext cx="1099108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comparisons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Operators — strict equality &amp; logic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Prefer strict equality: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258568"/>
            <a:ext cx="5394960" cy="105105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D19A66"/>
                </a:solidFill>
                <a:latin typeface="Consolas"/>
              </a:rPr>
              <a:t>5</a:t>
            </a:r>
            <a:r>
              <a:rPr sz="1300" b="0" i="0">
                <a:latin typeface="Consolas"/>
              </a:rPr>
              <a:t> === </a:t>
            </a:r>
            <a:r>
              <a:rPr sz="1300" b="0" i="0">
                <a:solidFill>
                  <a:srgbClr val="98C379"/>
                </a:solidFill>
                <a:latin typeface="Consolas"/>
              </a:rPr>
              <a:t>"5"</a:t>
            </a:r>
            <a:r>
              <a:rPr sz="1300" b="0" i="0">
                <a:latin typeface="Consolas"/>
              </a:rPr>
              <a:t> </a:t>
            </a:r>
            <a:r>
              <a:rPr sz="1300" b="0" i="1">
                <a:solidFill>
                  <a:srgbClr val="8FA3B8"/>
                </a:solidFill>
                <a:latin typeface="Consolas"/>
              </a:rPr>
              <a:t>// false</a:t>
            </a:r>
          </a:p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D19A66"/>
                </a:solidFill>
                <a:latin typeface="Consolas"/>
              </a:rPr>
              <a:t>5</a:t>
            </a:r>
            <a:r>
              <a:rPr sz="1300" b="0" i="0">
                <a:latin typeface="Consolas"/>
              </a:rPr>
              <a:t> == </a:t>
            </a:r>
            <a:r>
              <a:rPr sz="1300" b="0" i="0">
                <a:solidFill>
                  <a:srgbClr val="98C379"/>
                </a:solidFill>
                <a:latin typeface="Consolas"/>
              </a:rPr>
              <a:t>"5"</a:t>
            </a:r>
            <a:r>
              <a:rPr sz="1300" b="0" i="0">
                <a:latin typeface="Consolas"/>
              </a:rPr>
              <a:t>  </a:t>
            </a:r>
            <a:r>
              <a:rPr sz="1300" b="0" i="1">
                <a:solidFill>
                  <a:srgbClr val="8FA3B8"/>
                </a:solidFill>
                <a:latin typeface="Consolas"/>
              </a:rPr>
              <a:t>// true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386584"/>
            <a:ext cx="949147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=== vs ==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465576"/>
            <a:ext cx="5394960" cy="105156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2563EB"/>
                </a:solidFill>
                <a:latin typeface="Consolas"/>
              </a:rPr>
              <a:t>===</a:t>
            </a:r>
            <a:r>
              <a:rPr sz="1300" b="0">
                <a:solidFill>
                  <a:srgbClr val="334155"/>
                </a:solidFill>
                <a:latin typeface="Segoe UI"/>
              </a:rPr>
              <a:t> compares both value and type, which makes behavior more predictable.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35040" y="1892808"/>
            <a:ext cx="565099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334155"/>
                </a:solidFill>
                <a:latin typeface="Segoe UI"/>
              </a:rPr>
              <a:t>Logical operators are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AND (&amp;&amp;), OR (||), NOT (!)</a:t>
            </a:r>
            <a:r>
              <a:rPr sz="1300" b="0" i="0">
                <a:solidFill>
                  <a:srgbClr val="334155"/>
                </a:solidFill>
                <a:latin typeface="Segoe UI"/>
              </a:rPr>
              <a:t>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2258568"/>
            <a:ext cx="5650992" cy="171145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00" b="0" i="0">
                <a:latin typeface="Consolas"/>
              </a:rPr>
              <a:t> isAdult = 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true</a:t>
            </a:r>
            <a:r>
              <a:rPr sz="110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00" b="0" i="0">
                <a:latin typeface="Consolas"/>
              </a:rPr>
              <a:t> hasID = 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false</a:t>
            </a:r>
            <a:r>
              <a:rPr sz="110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console.log(isAdult &amp;&amp; hasID);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false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console.log(isAdult || hasID);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true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console.log(!isAdult);    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false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0488" y="2386584"/>
            <a:ext cx="799185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logical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35040" y="4224527"/>
            <a:ext cx="5650992" cy="119138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true</a:t>
            </a:r>
            <a:r>
              <a:rPr sz="1150" b="0" i="0">
                <a:latin typeface="Consolas"/>
              </a:rPr>
              <a:t> &amp;&amp;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false</a:t>
            </a:r>
            <a:r>
              <a:rPr sz="1150" b="0" i="0">
                <a:latin typeface="Consolas"/>
              </a:rPr>
              <a:t>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AND</a:t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true</a:t>
            </a:r>
            <a:r>
              <a:rPr sz="1150" b="0" i="0">
                <a:latin typeface="Consolas"/>
              </a:rPr>
              <a:t> ||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false</a:t>
            </a:r>
            <a:r>
              <a:rPr sz="1150" b="0" i="0">
                <a:latin typeface="Consolas"/>
              </a:rPr>
              <a:t>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OR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!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true</a:t>
            </a:r>
            <a:r>
              <a:rPr sz="1150" b="0" i="0">
                <a:latin typeface="Consolas"/>
              </a:rPr>
              <a:t>        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NOT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0488" y="4352543"/>
            <a:ext cx="1548993" cy="274320"/>
          </a:xfrm>
          <a:prstGeom prst="roundRect">
            <a:avLst>
              <a:gd name="adj" fmla="val 50000"/>
            </a:avLst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with plain values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Operators — the Math object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The Math object provides useful methods for mathematical operations.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6080760" cy="189306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console.log(Math.sqrt(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16</a:t>
            </a:r>
            <a:r>
              <a:rPr sz="1100" b="0" i="0">
                <a:latin typeface="Consolas"/>
              </a:rPr>
              <a:t>)); 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4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console.log(Math.pow(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2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3</a:t>
            </a:r>
            <a:r>
              <a:rPr sz="1100" b="0" i="0">
                <a:latin typeface="Consolas"/>
              </a:rPr>
              <a:t>));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8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console.log(Math.abs(-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10</a:t>
            </a:r>
            <a:r>
              <a:rPr sz="1100" b="0" i="0">
                <a:latin typeface="Consolas"/>
              </a:rPr>
              <a:t>)); 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10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console.log(Math.floor(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4.7</a:t>
            </a:r>
            <a:r>
              <a:rPr sz="1100" b="0" i="0">
                <a:latin typeface="Consolas"/>
              </a:rPr>
              <a:t>));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4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console.log(Math.ceil(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4.2</a:t>
            </a:r>
            <a:r>
              <a:rPr sz="1100" b="0" i="0">
                <a:latin typeface="Consolas"/>
              </a:rPr>
              <a:t>));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5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console.log(Math.random()); 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e.g. 0.3456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console.log(Math.PI);             </a:t>
            </a:r>
            <a:r>
              <a:rPr sz="1100" b="0" i="1">
                <a:solidFill>
                  <a:srgbClr val="8FA3B8"/>
                </a:solidFill>
                <a:latin typeface="Consolas"/>
              </a:rPr>
              <a:t>// 3.141592653589793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1324051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common methods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0" y="1892808"/>
            <a:ext cx="4919472" cy="134823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0" i="1">
                <a:solidFill>
                  <a:srgbClr val="8FA3B8"/>
                </a:solidFill>
                <a:latin typeface="Consolas"/>
              </a:rPr>
              <a:t>// Random number between 1 and 10</a:t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00" b="0" i="0">
                <a:latin typeface="Consolas"/>
              </a:rPr>
              <a:t> randomNum = Math.floor(Math.random() *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10</a:t>
            </a:r>
            <a:r>
              <a:rPr sz="1100" b="0" i="0">
                <a:latin typeface="Consolas"/>
              </a:rPr>
              <a:t>) +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1</a:t>
            </a:r>
            <a:r>
              <a:rPr sz="110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console.log(randomNum);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922008" y="2020824"/>
            <a:ext cx="1174089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random range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560" y="3310128"/>
            <a:ext cx="4919472" cy="18288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1">
                <a:solidFill>
                  <a:srgbClr val="2563EB"/>
                </a:solidFill>
                <a:latin typeface="Consolas"/>
              </a:rPr>
              <a:t>Math.sqrt(16)</a:t>
            </a:r>
            <a:r>
              <a:rPr sz="1200" b="0">
                <a:solidFill>
                  <a:srgbClr val="64748B"/>
                </a:solidFill>
                <a:latin typeface="Consolas"/>
              </a:rPr>
              <a:t> → 4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1">
                <a:solidFill>
                  <a:srgbClr val="2563EB"/>
                </a:solidFill>
                <a:latin typeface="Consolas"/>
              </a:rPr>
              <a:t>Math.floor(x)</a:t>
            </a:r>
            <a:r>
              <a:rPr sz="1200" b="0">
                <a:solidFill>
                  <a:srgbClr val="334155"/>
                </a:solidFill>
                <a:latin typeface="Segoe UI"/>
              </a:rPr>
              <a:t> rounds down, </a:t>
            </a:r>
            <a:r>
              <a:rPr sz="1200" b="1">
                <a:solidFill>
                  <a:srgbClr val="2563EB"/>
                </a:solidFill>
                <a:latin typeface="Consolas"/>
              </a:rPr>
              <a:t>Math.ceil(x)</a:t>
            </a:r>
            <a:r>
              <a:rPr sz="1200" b="0">
                <a:solidFill>
                  <a:srgbClr val="334155"/>
                </a:solidFill>
                <a:latin typeface="Segoe UI"/>
              </a:rPr>
              <a:t> rounds up</a:t>
            </a:r>
          </a:p>
          <a:p>
            <a:pPr algn="l">
              <a:lnSpc>
                <a:spcPct val="115000"/>
              </a:lnSpc>
            </a:pPr>
            <a:r>
              <a:rPr sz="1200" b="1">
                <a:solidFill>
                  <a:srgbClr val="2563EB"/>
                </a:solidFill>
                <a:latin typeface="Consolas"/>
              </a:rPr>
              <a:t>Math.random()</a:t>
            </a:r>
            <a:r>
              <a:rPr sz="1200" b="0">
                <a:solidFill>
                  <a:srgbClr val="334155"/>
                </a:solidFill>
                <a:latin typeface="Segoe UI"/>
              </a:rPr>
              <a:t> returns a number between 0 and 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Strings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Strings represent text.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5532120" cy="138125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firstName =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"John"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lastName =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"Smith"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fullName = firstName +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 "</a:t>
            </a:r>
            <a:r>
              <a:rPr sz="1150" b="0" i="0">
                <a:latin typeface="Consolas"/>
              </a:rPr>
              <a:t> + lastName;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1249070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concatenation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3912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334155"/>
                </a:solidFill>
                <a:latin typeface="Segoe UI"/>
              </a:rPr>
              <a:t>Modern JavaScript commonly uses </a:t>
            </a:r>
            <a:r>
              <a:rPr sz="1300" b="1" i="0">
                <a:solidFill>
                  <a:srgbClr val="0F172A"/>
                </a:solidFill>
                <a:latin typeface="Segoe UI"/>
              </a:rPr>
              <a:t>template literals</a:t>
            </a:r>
            <a:r>
              <a:rPr sz="1300" b="0" i="0">
                <a:solidFill>
                  <a:srgbClr val="334155"/>
                </a:solidFill>
                <a:latin typeface="Segoe UI"/>
              </a:rPr>
              <a:t>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53912" y="2258568"/>
            <a:ext cx="5532120" cy="138125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name =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"John"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age =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30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console.log(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`My name is ${name} and I am ${age} years old.`</a:t>
            </a:r>
            <a:r>
              <a:rPr sz="1150" b="0" i="0">
                <a:latin typeface="Consolas"/>
              </a:rPr>
              <a:t>);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2386584"/>
            <a:ext cx="1548993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template literals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Strings — declaring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Strings can be created using single quotes ('), double quotes ("), or template literals (`).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62963"/>
            <a:ext cx="6766560" cy="157111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50" b="0" i="0">
                <a:latin typeface="Consolas"/>
              </a:rPr>
              <a:t> singleQuote =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'Hello'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50" b="0" i="0">
                <a:latin typeface="Consolas"/>
              </a:rPr>
              <a:t> doubleQuote =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"World"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50" b="0" i="0">
                <a:latin typeface="Consolas"/>
              </a:rPr>
              <a:t> templateLiteral =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`Hello, ${doubleQuote}!`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console.log(templateLiteral); 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Hello, World!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990979"/>
            <a:ext cx="1024128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three ways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52360" y="1862963"/>
            <a:ext cx="4233672" cy="214884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350" b="1">
                <a:solidFill>
                  <a:srgbClr val="0F172A"/>
                </a:solidFill>
                <a:latin typeface="Segoe UI"/>
              </a:rPr>
              <a:t>Only backticks interpolate</a:t>
            </a:r>
          </a:p>
          <a:p>
            <a:pPr algn="l">
              <a:lnSpc>
                <a:spcPct val="115000"/>
              </a:lnSpc>
            </a:pPr>
            <a:r>
              <a:rPr sz="1250" b="1">
                <a:solidFill>
                  <a:srgbClr val="2563EB"/>
                </a:solidFill>
                <a:latin typeface="Consolas"/>
              </a:rPr>
              <a:t>${…}</a:t>
            </a:r>
            <a:r>
              <a:rPr sz="1250" b="0">
                <a:solidFill>
                  <a:srgbClr val="334155"/>
                </a:solidFill>
                <a:latin typeface="Segoe UI"/>
              </a:rPr>
              <a:t> only works inside template literals — single and double quotes give you a plain string.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4578731"/>
            <a:ext cx="7315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 i="0">
                <a:solidFill>
                  <a:srgbClr val="334155"/>
                </a:solidFill>
                <a:latin typeface="Segoe UI"/>
              </a:rPr>
              <a:t>Use </a:t>
            </a:r>
            <a:r>
              <a:rPr sz="1250" b="1" i="0">
                <a:solidFill>
                  <a:srgbClr val="2563EB"/>
                </a:solidFill>
                <a:latin typeface="Consolas"/>
              </a:rPr>
              <a:t>+</a:t>
            </a:r>
            <a:r>
              <a:rPr sz="1250" b="0" i="0">
                <a:solidFill>
                  <a:srgbClr val="334155"/>
                </a:solidFill>
                <a:latin typeface="Segoe UI"/>
              </a:rPr>
              <a:t> or template literals to combine strings: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944491"/>
            <a:ext cx="6766560" cy="100152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50" b="0" i="0">
                <a:latin typeface="Consolas"/>
              </a:rPr>
              <a:t> fullName = firstName +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 "</a:t>
            </a:r>
            <a:r>
              <a:rPr sz="1150" b="0" i="0">
                <a:latin typeface="Consolas"/>
              </a:rPr>
              <a:t> + lastName;</a:t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50" b="0" i="0">
                <a:latin typeface="Consolas"/>
              </a:rPr>
              <a:t> welcome =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`Hello, ${firstName} ${lastName}!`</a:t>
            </a:r>
            <a:r>
              <a:rPr sz="1150" b="0" i="0">
                <a:latin typeface="Consolas"/>
              </a:rPr>
              <a:t>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5072507"/>
            <a:ext cx="1249070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concatenation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Strings — useful methods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Useful string methods include: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19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5623560" cy="220675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200" b="0" i="0">
                <a:latin typeface="Consolas"/>
              </a:rPr>
              <a:t> text = </a:t>
            </a:r>
            <a:r>
              <a:rPr sz="1200" b="0" i="0">
                <a:solidFill>
                  <a:srgbClr val="98C379"/>
                </a:solidFill>
                <a:latin typeface="Consolas"/>
              </a:rPr>
              <a:t>"JavaScript"</a:t>
            </a:r>
            <a:r>
              <a:rPr sz="120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text.length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text.toUpperCase()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text.toLowerCase()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text.includes(</a:t>
            </a:r>
            <a:r>
              <a:rPr sz="1200" b="0" i="0">
                <a:solidFill>
                  <a:srgbClr val="98C379"/>
                </a:solidFill>
                <a:latin typeface="Consolas"/>
              </a:rPr>
              <a:t>"Script"</a:t>
            </a:r>
            <a:r>
              <a:rPr sz="1200" b="0" i="0"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text.indexOf(</a:t>
            </a:r>
            <a:r>
              <a:rPr sz="1200" b="0" i="0">
                <a:solidFill>
                  <a:srgbClr val="98C379"/>
                </a:solidFill>
                <a:latin typeface="Consolas"/>
              </a:rPr>
              <a:t>"Script"</a:t>
            </a:r>
            <a:r>
              <a:rPr sz="1200" b="0" i="0"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text.slice(</a:t>
            </a:r>
            <a:r>
              <a:rPr sz="1200" b="0" i="0">
                <a:solidFill>
                  <a:srgbClr val="D19A66"/>
                </a:solidFill>
                <a:latin typeface="Consolas"/>
              </a:rPr>
              <a:t>0</a:t>
            </a:r>
            <a:r>
              <a:rPr sz="1200" b="0" i="0">
                <a:latin typeface="Consolas"/>
              </a:rPr>
              <a:t>, </a:t>
            </a:r>
            <a:r>
              <a:rPr sz="1200" b="0" i="0">
                <a:solidFill>
                  <a:srgbClr val="D19A66"/>
                </a:solidFill>
                <a:latin typeface="Consolas"/>
              </a:rPr>
              <a:t>4</a:t>
            </a:r>
            <a:r>
              <a:rPr sz="1200" b="0" i="0">
                <a:latin typeface="Consolas"/>
              </a:rPr>
              <a:t>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1324051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string methods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892808"/>
            <a:ext cx="5330952" cy="278892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250" b="0">
                <a:solidFill>
                  <a:srgbClr val="334155"/>
                </a:solidFill>
                <a:latin typeface="Segoe UI"/>
              </a:rPr>
              <a:t>Called on the string with </a:t>
            </a:r>
            <a:r>
              <a:rPr sz="1250" b="1">
                <a:solidFill>
                  <a:srgbClr val="0F172A"/>
                </a:solidFill>
                <a:latin typeface="Segoe UI"/>
              </a:rPr>
              <a:t>dot notation</a:t>
            </a:r>
            <a:r>
              <a:rPr sz="1250" b="0">
                <a:solidFill>
                  <a:srgbClr val="334155"/>
                </a:solidFill>
                <a:latin typeface="Segoe UI"/>
              </a:rPr>
              <a:t>: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>
                <a:solidFill>
                  <a:srgbClr val="2563EB"/>
                </a:solidFill>
                <a:latin typeface="Consolas"/>
              </a:rPr>
              <a:t>text.length</a:t>
            </a:r>
            <a:r>
              <a:rPr sz="1200" b="0">
                <a:solidFill>
                  <a:srgbClr val="64748B"/>
                </a:solidFill>
                <a:latin typeface="Segoe UI"/>
              </a:rPr>
              <a:t>  →  10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>
                <a:solidFill>
                  <a:srgbClr val="2563EB"/>
                </a:solidFill>
                <a:latin typeface="Consolas"/>
              </a:rPr>
              <a:t>text.toUpperCase()</a:t>
            </a:r>
            <a:r>
              <a:rPr sz="1200" b="0">
                <a:solidFill>
                  <a:srgbClr val="64748B"/>
                </a:solidFill>
                <a:latin typeface="Segoe UI"/>
              </a:rPr>
              <a:t>  →  "JAVASCRIPT"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>
                <a:solidFill>
                  <a:srgbClr val="2563EB"/>
                </a:solidFill>
                <a:latin typeface="Consolas"/>
              </a:rPr>
              <a:t>text.toLowerCase()</a:t>
            </a:r>
            <a:r>
              <a:rPr sz="1200" b="0">
                <a:solidFill>
                  <a:srgbClr val="64748B"/>
                </a:solidFill>
                <a:latin typeface="Segoe UI"/>
              </a:rPr>
              <a:t>  →  "javascript"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>
                <a:solidFill>
                  <a:srgbClr val="2563EB"/>
                </a:solidFill>
                <a:latin typeface="Consolas"/>
              </a:rPr>
              <a:t>text.includes("Script")</a:t>
            </a:r>
            <a:r>
              <a:rPr sz="1200" b="0">
                <a:solidFill>
                  <a:srgbClr val="64748B"/>
                </a:solidFill>
                <a:latin typeface="Segoe UI"/>
              </a:rPr>
              <a:t>  →  true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>
                <a:solidFill>
                  <a:srgbClr val="2563EB"/>
                </a:solidFill>
                <a:latin typeface="Consolas"/>
              </a:rPr>
              <a:t>text.indexOf("Script")</a:t>
            </a:r>
            <a:r>
              <a:rPr sz="1200" b="0">
                <a:solidFill>
                  <a:srgbClr val="64748B"/>
                </a:solidFill>
                <a:latin typeface="Segoe UI"/>
              </a:rPr>
              <a:t>  →  4</a:t>
            </a:r>
          </a:p>
          <a:p>
            <a:pPr algn="l">
              <a:lnSpc>
                <a:spcPct val="115000"/>
              </a:lnSpc>
            </a:pPr>
            <a:r>
              <a:rPr sz="1200" b="0">
                <a:solidFill>
                  <a:srgbClr val="2563EB"/>
                </a:solidFill>
                <a:latin typeface="Consolas"/>
              </a:rPr>
              <a:t>text.slice(0, 4)</a:t>
            </a:r>
            <a:r>
              <a:rPr sz="1200" b="0">
                <a:solidFill>
                  <a:srgbClr val="64748B"/>
                </a:solidFill>
                <a:latin typeface="Segoe UI"/>
              </a:rPr>
              <a:t>  →  "Java"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Conditions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Conditions allow programs to make decisions.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20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5349240" cy="195084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age =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20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if</a:t>
            </a:r>
            <a:r>
              <a:rPr sz="1150" b="0" i="0">
                <a:latin typeface="Consolas"/>
              </a:rPr>
              <a:t> (age &gt;=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18</a:t>
            </a:r>
            <a:r>
              <a:rPr sz="1150" b="0" i="0">
                <a:latin typeface="Consolas"/>
              </a:rPr>
              <a:t>) {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console.log(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"Adult"</a:t>
            </a:r>
            <a:r>
              <a:rPr sz="11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}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else</a:t>
            </a:r>
            <a:r>
              <a:rPr sz="1150" b="0" i="0">
                <a:latin typeface="Consolas"/>
              </a:rPr>
              <a:t> {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console.log(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"Minor"</a:t>
            </a:r>
            <a:r>
              <a:rPr sz="11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}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949147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if / else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71032" y="1892808"/>
            <a:ext cx="5715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You can have multiple conditions: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71032" y="2258568"/>
            <a:ext cx="5715000" cy="252869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050" b="0" i="0">
                <a:latin typeface="Consolas"/>
              </a:rPr>
              <a:t> score = </a:t>
            </a:r>
            <a:r>
              <a:rPr sz="1050" b="0" i="0">
                <a:solidFill>
                  <a:srgbClr val="D19A66"/>
                </a:solidFill>
                <a:latin typeface="Consolas"/>
              </a:rPr>
              <a:t>85</a:t>
            </a:r>
            <a:r>
              <a:rPr sz="10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if</a:t>
            </a:r>
            <a:r>
              <a:rPr sz="1050" b="0" i="0">
                <a:latin typeface="Consolas"/>
              </a:rPr>
              <a:t> (score &gt;= </a:t>
            </a:r>
            <a:r>
              <a:rPr sz="1050" b="0" i="0">
                <a:solidFill>
                  <a:srgbClr val="D19A66"/>
                </a:solidFill>
                <a:latin typeface="Consolas"/>
              </a:rPr>
              <a:t>90</a:t>
            </a:r>
            <a:r>
              <a:rPr sz="1050" b="0" i="0">
                <a:latin typeface="Consolas"/>
              </a:rPr>
              <a:t>) {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console.log(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"A"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} </a:t>
            </a:r>
            <a:r>
              <a:rPr sz="1050" b="1" i="0">
                <a:solidFill>
                  <a:srgbClr val="F7DF1E"/>
                </a:solidFill>
                <a:latin typeface="Consolas"/>
              </a:rPr>
              <a:t>else</a:t>
            </a:r>
            <a:r>
              <a:rPr sz="1050" b="0" i="0">
                <a:latin typeface="Consolas"/>
              </a:rPr>
              <a:t> </a:t>
            </a:r>
            <a:r>
              <a:rPr sz="1050" b="1" i="0">
                <a:solidFill>
                  <a:srgbClr val="F7DF1E"/>
                </a:solidFill>
                <a:latin typeface="Consolas"/>
              </a:rPr>
              <a:t>if</a:t>
            </a:r>
            <a:r>
              <a:rPr sz="1050" b="0" i="0">
                <a:latin typeface="Consolas"/>
              </a:rPr>
              <a:t> (score &gt;= </a:t>
            </a:r>
            <a:r>
              <a:rPr sz="1050" b="0" i="0">
                <a:solidFill>
                  <a:srgbClr val="D19A66"/>
                </a:solidFill>
                <a:latin typeface="Consolas"/>
              </a:rPr>
              <a:t>80</a:t>
            </a:r>
            <a:r>
              <a:rPr sz="1050" b="0" i="0">
                <a:latin typeface="Consolas"/>
              </a:rPr>
              <a:t>) {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console.log(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"B"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} </a:t>
            </a:r>
            <a:r>
              <a:rPr sz="1050" b="1" i="0">
                <a:solidFill>
                  <a:srgbClr val="F7DF1E"/>
                </a:solidFill>
                <a:latin typeface="Consolas"/>
              </a:rPr>
              <a:t>else</a:t>
            </a:r>
            <a:r>
              <a:rPr sz="1050" b="0" i="0">
                <a:latin typeface="Consolas"/>
              </a:rPr>
              <a:t> </a:t>
            </a:r>
            <a:r>
              <a:rPr sz="1050" b="1" i="0">
                <a:solidFill>
                  <a:srgbClr val="F7DF1E"/>
                </a:solidFill>
                <a:latin typeface="Consolas"/>
              </a:rPr>
              <a:t>if</a:t>
            </a:r>
            <a:r>
              <a:rPr sz="1050" b="0" i="0">
                <a:latin typeface="Consolas"/>
              </a:rPr>
              <a:t> (score &gt;= </a:t>
            </a:r>
            <a:r>
              <a:rPr sz="1050" b="0" i="0">
                <a:solidFill>
                  <a:srgbClr val="D19A66"/>
                </a:solidFill>
                <a:latin typeface="Consolas"/>
              </a:rPr>
              <a:t>70</a:t>
            </a:r>
            <a:r>
              <a:rPr sz="1050" b="0" i="0">
                <a:latin typeface="Consolas"/>
              </a:rPr>
              <a:t>) {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console.log(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"C"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} </a:t>
            </a:r>
            <a:r>
              <a:rPr sz="1050" b="1" i="0">
                <a:solidFill>
                  <a:srgbClr val="F7DF1E"/>
                </a:solidFill>
                <a:latin typeface="Consolas"/>
              </a:rPr>
              <a:t>else</a:t>
            </a:r>
            <a:r>
              <a:rPr sz="1050" b="0" i="0">
                <a:latin typeface="Consolas"/>
              </a:rPr>
              <a:t> {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console.log(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"Needs improvement"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}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0" y="2386584"/>
            <a:ext cx="799185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else if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Conditions — the ternary operator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A compact conditional is the ternary operator: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21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7863840" cy="124091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250" b="0" i="0">
                <a:latin typeface="Consolas"/>
              </a:rPr>
              <a:t> age = </a:t>
            </a:r>
            <a:r>
              <a:rPr sz="1250" b="0" i="0">
                <a:solidFill>
                  <a:srgbClr val="D19A66"/>
                </a:solidFill>
                <a:latin typeface="Consolas"/>
              </a:rPr>
              <a:t>20</a:t>
            </a:r>
            <a:r>
              <a:rPr sz="12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2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250" b="0" i="0">
                <a:latin typeface="Consolas"/>
              </a:rPr>
              <a:t> status = age &gt;= </a:t>
            </a:r>
            <a:r>
              <a:rPr sz="1250" b="0" i="0">
                <a:solidFill>
                  <a:srgbClr val="D19A66"/>
                </a:solidFill>
                <a:latin typeface="Consolas"/>
              </a:rPr>
              <a:t>18</a:t>
            </a:r>
            <a:r>
              <a:rPr sz="1250" b="0" i="0">
                <a:latin typeface="Consolas"/>
              </a:rPr>
              <a:t> ? </a:t>
            </a:r>
            <a:r>
              <a:rPr sz="1250" b="0" i="0">
                <a:solidFill>
                  <a:srgbClr val="98C379"/>
                </a:solidFill>
                <a:latin typeface="Consolas"/>
              </a:rPr>
              <a:t>"adult"</a:t>
            </a:r>
            <a:r>
              <a:rPr sz="1250" b="0" i="0">
                <a:latin typeface="Consolas"/>
              </a:rPr>
              <a:t> : </a:t>
            </a:r>
            <a:r>
              <a:rPr sz="1250" b="0" i="0">
                <a:solidFill>
                  <a:srgbClr val="98C379"/>
                </a:solidFill>
                <a:latin typeface="Consolas"/>
              </a:rPr>
              <a:t>"minor"</a:t>
            </a:r>
            <a:r>
              <a:rPr sz="1250" b="0" i="0">
                <a:latin typeface="Consolas"/>
              </a:rPr>
              <a:t>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1474012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ternary operator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49640" y="1892808"/>
            <a:ext cx="3136392" cy="128219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000" b="0" i="0">
                <a:latin typeface="Consolas"/>
              </a:rPr>
              <a:t> isLoggedIn = </a:t>
            </a:r>
            <a:r>
              <a:rPr sz="1000" b="1" i="0">
                <a:solidFill>
                  <a:srgbClr val="F7DF1E"/>
                </a:solidFill>
                <a:latin typeface="Consolas"/>
              </a:rPr>
              <a:t>true</a:t>
            </a:r>
            <a:r>
              <a:rPr sz="100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000" b="0" i="0">
                <a:latin typeface="Consolas"/>
              </a:rPr>
              <a:t> message = isLoggedIn ? </a:t>
            </a:r>
            <a:r>
              <a:rPr sz="1000" b="0" i="0">
                <a:solidFill>
                  <a:srgbClr val="98C379"/>
                </a:solidFill>
                <a:latin typeface="Consolas"/>
              </a:rPr>
              <a:t>"Welcome back!"</a:t>
            </a:r>
            <a:r>
              <a:rPr sz="1000" b="0" i="0">
                <a:latin typeface="Consolas"/>
              </a:rPr>
              <a:t> : </a:t>
            </a:r>
            <a:r>
              <a:rPr sz="1000" b="0" i="0">
                <a:solidFill>
                  <a:srgbClr val="98C379"/>
                </a:solidFill>
                <a:latin typeface="Consolas"/>
              </a:rPr>
              <a:t>"Please log in."</a:t>
            </a:r>
            <a:r>
              <a:rPr sz="100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0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00" b="0" i="0">
                <a:latin typeface="Consolas"/>
              </a:rPr>
              <a:t>console.log(message);  </a:t>
            </a:r>
            <a:r>
              <a:rPr sz="1000" b="0" i="1">
                <a:solidFill>
                  <a:srgbClr val="8FA3B8"/>
                </a:solidFill>
                <a:latin typeface="Consolas"/>
              </a:rPr>
              <a:t>// Welcome back!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705088" y="2020824"/>
            <a:ext cx="1099108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in practice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741928"/>
            <a:ext cx="11155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Think: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07688"/>
            <a:ext cx="7863840" cy="51435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46304" rIns="146304" tIns="0" bIns="0"/>
          <a:lstStyle/>
          <a:p>
            <a:pPr algn="ctr"/>
            <a:r>
              <a:rPr sz="1400">
                <a:solidFill>
                  <a:srgbClr val="E5E7EB"/>
                </a:solidFill>
                <a:latin typeface="Consolas"/>
              </a:rPr>
              <a:t>condition ? valueIfTrue : valueIfFalse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Functions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Functions package reusable behavior.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22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5532120" cy="157111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function</a:t>
            </a:r>
            <a:r>
              <a:rPr sz="1150" b="0" i="0">
                <a:latin typeface="Consolas"/>
              </a:rPr>
              <a:t> greet(name) {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return</a:t>
            </a:r>
            <a:r>
              <a:rPr sz="1150" b="0" i="0">
                <a:latin typeface="Consolas"/>
              </a:rPr>
              <a:t>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`Hello, ${name}!`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}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console.log(greet(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"Sam"</a:t>
            </a:r>
            <a:r>
              <a:rPr sz="1150" b="0" i="0">
                <a:latin typeface="Consolas"/>
              </a:rPr>
              <a:t>));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1773936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function declaration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3912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334155"/>
                </a:solidFill>
                <a:latin typeface="Segoe UI"/>
              </a:rPr>
              <a:t>Modern JavaScript also uses </a:t>
            </a:r>
            <a:r>
              <a:rPr sz="1300" b="1" i="0">
                <a:solidFill>
                  <a:srgbClr val="0F172A"/>
                </a:solidFill>
                <a:latin typeface="Segoe UI"/>
              </a:rPr>
              <a:t>arrow functions</a:t>
            </a:r>
            <a:r>
              <a:rPr sz="1300" b="0" i="0">
                <a:solidFill>
                  <a:srgbClr val="334155"/>
                </a:solidFill>
                <a:latin typeface="Segoe UI"/>
              </a:rPr>
              <a:t> heavily: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53912" y="2258568"/>
            <a:ext cx="5532120" cy="119138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greet = (name) =&gt; {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return</a:t>
            </a:r>
            <a:r>
              <a:rPr sz="1150" b="0" i="0">
                <a:latin typeface="Consolas"/>
              </a:rPr>
              <a:t>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`Hello, ${name}!`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};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2386584"/>
            <a:ext cx="1324051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arrow function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Functions — short arrows &amp; mental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A short version: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23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5532120" cy="119138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double = number =&gt; number *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2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console.log(double(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5</a:t>
            </a:r>
            <a:r>
              <a:rPr sz="1150" b="0" i="0">
                <a:latin typeface="Consolas"/>
              </a:rPr>
              <a:t>));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1099108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short arrow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3912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A useful mental model is: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40196" y="2304288"/>
            <a:ext cx="1572768" cy="502920"/>
          </a:xfrm>
          <a:prstGeom prst="roundRect">
            <a:avLst>
              <a:gd name="adj" fmla="val 1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/>
          <a:lstStyle/>
          <a:p>
            <a:pPr algn="ctr"/>
            <a:r>
              <a:rPr sz="1300" b="1">
                <a:solidFill>
                  <a:srgbClr val="0F172A"/>
                </a:solidFill>
                <a:latin typeface="Segoe UI"/>
              </a:rPr>
              <a:t>input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712963" y="2436876"/>
            <a:ext cx="274320" cy="237744"/>
          </a:xfrm>
          <a:prstGeom prst="rightArrow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133588" y="2304288"/>
            <a:ext cx="1572768" cy="502920"/>
          </a:xfrm>
          <a:prstGeom prst="roundRect">
            <a:avLst>
              <a:gd name="adj" fmla="val 1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/>
          <a:lstStyle/>
          <a:p>
            <a:pPr algn="ctr"/>
            <a:r>
              <a:rPr sz="1300" b="1">
                <a:solidFill>
                  <a:srgbClr val="0F172A"/>
                </a:solidFill>
                <a:latin typeface="Segoe UI"/>
              </a:rPr>
              <a:t>function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9706355" y="2436876"/>
            <a:ext cx="274320" cy="237744"/>
          </a:xfrm>
          <a:prstGeom prst="rightArrow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0126980" y="2304288"/>
            <a:ext cx="1572768" cy="502920"/>
          </a:xfrm>
          <a:prstGeom prst="roundRect">
            <a:avLst>
              <a:gd name="adj" fmla="val 1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/>
          <a:lstStyle/>
          <a:p>
            <a:pPr algn="ctr"/>
            <a:r>
              <a:rPr sz="1300" b="1">
                <a:solidFill>
                  <a:srgbClr val="0F172A"/>
                </a:solidFill>
                <a:latin typeface="Segoe UI"/>
              </a:rPr>
              <a:t>output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651123"/>
            <a:ext cx="11155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For example: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4016884"/>
            <a:ext cx="7863840" cy="119138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calculateTax = price =&gt; price *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0.15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calculateTax(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100</a:t>
            </a:r>
            <a:r>
              <a:rPr sz="1150" b="0" i="0">
                <a:latin typeface="Consolas"/>
              </a:rPr>
              <a:t>);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15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4144900"/>
            <a:ext cx="1174089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calculateTax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Functions — expressions &amp; when to use which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Functions take inputs (parameters) and return a result.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24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578165"/>
            <a:ext cx="5532120" cy="157111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add =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function</a:t>
            </a:r>
            <a:r>
              <a:rPr sz="1150" b="0" i="0">
                <a:latin typeface="Consolas"/>
              </a:rPr>
              <a:t>(x, y) {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return</a:t>
            </a:r>
            <a:r>
              <a:rPr sz="1150" b="0" i="0">
                <a:latin typeface="Consolas"/>
              </a:rPr>
              <a:t> x + y;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};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console.log(add(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5</a:t>
            </a:r>
            <a:r>
              <a:rPr sz="1150" b="0" i="0">
                <a:latin typeface="Consolas"/>
              </a:rPr>
              <a:t>,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3</a:t>
            </a:r>
            <a:r>
              <a:rPr sz="1150" b="0" i="0">
                <a:latin typeface="Consolas"/>
              </a:rPr>
              <a:t>)); 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706181"/>
            <a:ext cx="1698955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function expression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53912" y="1578165"/>
            <a:ext cx="5532120" cy="100152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multiply = (x, y) =&gt; x * y;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console.log(multiply(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4</a:t>
            </a:r>
            <a:r>
              <a:rPr sz="1150" b="0" i="0">
                <a:latin typeface="Consolas"/>
              </a:rPr>
              <a:t>,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3</a:t>
            </a:r>
            <a:r>
              <a:rPr sz="1150" b="0" i="0">
                <a:latin typeface="Consolas"/>
              </a:rPr>
              <a:t>)); 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706181"/>
            <a:ext cx="1099108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arrow (ES6)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716210"/>
            <a:ext cx="11155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When to use which: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081970"/>
            <a:ext cx="11183112" cy="214884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250" b="1">
                <a:solidFill>
                  <a:srgbClr val="0F172A"/>
                </a:solidFill>
                <a:latin typeface="Segoe UI"/>
              </a:rPr>
              <a:t>Declarations</a:t>
            </a:r>
            <a:r>
              <a:rPr sz="1250" b="0">
                <a:solidFill>
                  <a:srgbClr val="334155"/>
                </a:solidFill>
                <a:latin typeface="Segoe UI"/>
              </a:rPr>
              <a:t> — best for global, reusable functions or helper methods in vanilla JS or outside React components.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250" b="1">
                <a:solidFill>
                  <a:srgbClr val="0F172A"/>
                </a:solidFill>
                <a:latin typeface="Segoe UI"/>
              </a:rPr>
              <a:t>Expressions</a:t>
            </a:r>
            <a:r>
              <a:rPr sz="1250" b="0">
                <a:solidFill>
                  <a:srgbClr val="334155"/>
                </a:solidFill>
                <a:latin typeface="Segoe UI"/>
              </a:rPr>
              <a:t> — useful for defining localized, non-hoisted functions in both vanilla JS and React, especially when scoping control is required.</a:t>
            </a:r>
          </a:p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72A"/>
                </a:solidFill>
                <a:latin typeface="Segoe UI"/>
              </a:rPr>
              <a:t>Arrow functions</a:t>
            </a:r>
            <a:r>
              <a:rPr sz="1250" b="0">
                <a:solidFill>
                  <a:srgbClr val="334155"/>
                </a:solidFill>
                <a:latin typeface="Segoe UI"/>
              </a:rPr>
              <a:t> — the preferred choice in React for functional components, event handlers, and concise, lexically-scoped callback functions.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Arrays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Arrays store collections of values.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25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35608"/>
            <a:ext cx="5532120" cy="138125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fruits = [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"apple"</a:t>
            </a:r>
            <a:r>
              <a:rPr sz="1150" b="0" i="0">
                <a:latin typeface="Consolas"/>
              </a:rPr>
              <a:t>,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"banana"</a:t>
            </a:r>
            <a:r>
              <a:rPr sz="1150" b="0" i="0">
                <a:latin typeface="Consolas"/>
              </a:rPr>
              <a:t>, 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"orange"</a:t>
            </a:r>
            <a:r>
              <a:rPr sz="1150" b="0" i="0">
                <a:latin typeface="Consolas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console.log(fruits[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0</a:t>
            </a:r>
            <a:r>
              <a:rPr sz="1150" b="0" i="0">
                <a:latin typeface="Consolas"/>
              </a:rPr>
              <a:t>]);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apple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console.log(fruits[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1</a:t>
            </a:r>
            <a:r>
              <a:rPr sz="1150" b="0" i="0">
                <a:latin typeface="Consolas"/>
              </a:rPr>
              <a:t>]);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banana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563624"/>
            <a:ext cx="724204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basics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3912" y="1389888"/>
            <a:ext cx="55321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300" b="0" i="0">
                <a:latin typeface="Segoe UI"/>
              </a:rPr>
              <a:t>Array positions start at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0</a:t>
            </a:r>
            <a:r>
              <a:rPr sz="1300" b="0" i="0">
                <a:latin typeface="Segoe UI"/>
              </a:rPr>
              <a:t>, not 1.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53912" y="1810512"/>
            <a:ext cx="55321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300" b="0" i="0">
                <a:latin typeface="Segoe UI"/>
              </a:rPr>
              <a:t>Useful operations: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53912" y="2670048"/>
            <a:ext cx="5532120" cy="166192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050" b="0" i="0">
                <a:latin typeface="Consolas"/>
              </a:rPr>
              <a:t> fruits = [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"apple"</a:t>
            </a:r>
            <a:r>
              <a:rPr sz="1050" b="0" i="0">
                <a:latin typeface="Consolas"/>
              </a:rPr>
              <a:t>, 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"banana"</a:t>
            </a:r>
            <a:r>
              <a:rPr sz="1050" b="0" i="0">
                <a:latin typeface="Consolas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fruits.push(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"orange"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fruits.pop();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console.log(fruits.length);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798064"/>
            <a:ext cx="1024128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push / pop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738116"/>
            <a:ext cx="11155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and the other end of the array — add to start, remove first: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5103876"/>
            <a:ext cx="5897880" cy="131521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050" b="0" i="0">
                <a:latin typeface="Consolas"/>
              </a:rPr>
              <a:t> animals = [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"Cat"</a:t>
            </a:r>
            <a:r>
              <a:rPr sz="1050" b="0" i="0">
                <a:latin typeface="Consolas"/>
              </a:rPr>
              <a:t>, 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"Dog"</a:t>
            </a:r>
            <a:r>
              <a:rPr sz="1050" b="0" i="0">
                <a:latin typeface="Consolas"/>
              </a:rPr>
              <a:t>, 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"Elephant"</a:t>
            </a:r>
            <a:r>
              <a:rPr sz="1050" b="0" i="0">
                <a:latin typeface="Consolas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animals.unshift(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"Tiger"</a:t>
            </a:r>
            <a:r>
              <a:rPr sz="1050" b="0" i="0">
                <a:latin typeface="Consolas"/>
              </a:rPr>
              <a:t>);  </a:t>
            </a:r>
            <a:r>
              <a:rPr sz="1050" b="0" i="1">
                <a:solidFill>
                  <a:srgbClr val="8FA3B8"/>
                </a:solidFill>
                <a:latin typeface="Consolas"/>
              </a:rPr>
              <a:t>// Add to start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animals.shift();           </a:t>
            </a:r>
            <a:r>
              <a:rPr sz="1050" b="0" i="1">
                <a:solidFill>
                  <a:srgbClr val="8FA3B8"/>
                </a:solidFill>
                <a:latin typeface="Consolas"/>
              </a:rPr>
              <a:t>// Remove first element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5231892"/>
            <a:ext cx="1399032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unshift / shift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Arrays — map, filter, find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Three extremely important array methods are map, filter, and find.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760982"/>
            <a:ext cx="5532120" cy="171145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numbers = [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1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2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3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4</a:t>
            </a:r>
            <a:r>
              <a:rPr sz="1100" b="0" i="0">
                <a:latin typeface="Consolas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doubled = numbers.map(number =&gt; number *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2</a:t>
            </a:r>
            <a:r>
              <a:rPr sz="110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console.log(doubled);</a:t>
            </a:r>
          </a:p>
          <a:p>
            <a:pPr algn="l">
              <a:lnSpc>
                <a:spcPct val="100000"/>
              </a:lnSpc>
            </a:pPr>
            <a:r>
              <a:rPr sz="1100" b="0" i="1">
                <a:solidFill>
                  <a:srgbClr val="8FA3B8"/>
                </a:solidFill>
                <a:latin typeface="Consolas"/>
              </a:rPr>
              <a:t>// [2, 4, 6, 8]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888998"/>
            <a:ext cx="2373782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map() — Transform every item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53912" y="1760982"/>
            <a:ext cx="5532120" cy="171145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numbers = [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1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2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3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4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5</a:t>
            </a:r>
            <a:r>
              <a:rPr sz="1100" b="0" i="0">
                <a:latin typeface="Consolas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bigNumbers = numbers.filter(number =&gt; number &gt;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3</a:t>
            </a:r>
            <a:r>
              <a:rPr sz="110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console.log(bigNumbers);</a:t>
            </a:r>
          </a:p>
          <a:p>
            <a:pPr algn="l">
              <a:lnSpc>
                <a:spcPct val="100000"/>
              </a:lnSpc>
            </a:pPr>
            <a:r>
              <a:rPr sz="1100" b="0" i="1">
                <a:solidFill>
                  <a:srgbClr val="8FA3B8"/>
                </a:solidFill>
                <a:latin typeface="Consolas"/>
              </a:rPr>
              <a:t>// [4, 5]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888998"/>
            <a:ext cx="2448763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filter() — Keep certain items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039362"/>
            <a:ext cx="5532120" cy="200863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050" b="0" i="0">
                <a:latin typeface="Consolas"/>
              </a:rPr>
              <a:t> users = [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{ name: 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"Alice"</a:t>
            </a:r>
            <a:r>
              <a:rPr sz="1050" b="0" i="0">
                <a:latin typeface="Consolas"/>
              </a:rPr>
              <a:t>, age: </a:t>
            </a:r>
            <a:r>
              <a:rPr sz="1050" b="0" i="0">
                <a:solidFill>
                  <a:srgbClr val="D19A66"/>
                </a:solidFill>
                <a:latin typeface="Consolas"/>
              </a:rPr>
              <a:t>22</a:t>
            </a:r>
            <a:r>
              <a:rPr sz="1050" b="0" i="0">
                <a:latin typeface="Consolas"/>
              </a:rPr>
              <a:t> },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{ name: 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"Bob"</a:t>
            </a:r>
            <a:r>
              <a:rPr sz="1050" b="0" i="0">
                <a:latin typeface="Consolas"/>
              </a:rPr>
              <a:t>, age: </a:t>
            </a:r>
            <a:r>
              <a:rPr sz="1050" b="0" i="0">
                <a:solidFill>
                  <a:srgbClr val="D19A66"/>
                </a:solidFill>
                <a:latin typeface="Consolas"/>
              </a:rPr>
              <a:t>35</a:t>
            </a:r>
            <a:r>
              <a:rPr sz="1050" b="0" i="0">
                <a:latin typeface="Consolas"/>
              </a:rPr>
              <a:t> }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050" b="0" i="0">
                <a:latin typeface="Consolas"/>
              </a:rPr>
              <a:t> user = users.find(user =&gt; user.name === 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"Bob"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console.log(user);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167378"/>
            <a:ext cx="1923897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find() — Find one item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53912" y="4039362"/>
            <a:ext cx="5532120" cy="196596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72A"/>
                </a:solidFill>
                <a:latin typeface="Segoe UI"/>
              </a:rPr>
              <a:t>Mastering array methods will make modern JavaScript considerably easier.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Arrays — looping through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Looping through arrays with an index.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6263640" cy="161239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200" b="0" i="0">
                <a:latin typeface="Consolas"/>
              </a:rPr>
              <a:t> colors = [</a:t>
            </a:r>
            <a:r>
              <a:rPr sz="1200" b="0" i="0">
                <a:solidFill>
                  <a:srgbClr val="98C379"/>
                </a:solidFill>
                <a:latin typeface="Consolas"/>
              </a:rPr>
              <a:t>"Red"</a:t>
            </a:r>
            <a:r>
              <a:rPr sz="1200" b="0" i="0">
                <a:latin typeface="Consolas"/>
              </a:rPr>
              <a:t>, </a:t>
            </a:r>
            <a:r>
              <a:rPr sz="1200" b="0" i="0">
                <a:solidFill>
                  <a:srgbClr val="98C379"/>
                </a:solidFill>
                <a:latin typeface="Consolas"/>
              </a:rPr>
              <a:t>"Green"</a:t>
            </a:r>
            <a:r>
              <a:rPr sz="1200" b="0" i="0">
                <a:latin typeface="Consolas"/>
              </a:rPr>
              <a:t>, </a:t>
            </a:r>
            <a:r>
              <a:rPr sz="1200" b="0" i="0">
                <a:solidFill>
                  <a:srgbClr val="98C379"/>
                </a:solidFill>
                <a:latin typeface="Consolas"/>
              </a:rPr>
              <a:t>"Blue"</a:t>
            </a:r>
            <a:r>
              <a:rPr sz="1200" b="0" i="0">
                <a:latin typeface="Consolas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7DF1E"/>
                </a:solidFill>
                <a:latin typeface="Consolas"/>
              </a:rPr>
              <a:t>for</a:t>
            </a:r>
            <a:r>
              <a:rPr sz="1200" b="0" i="0">
                <a:latin typeface="Consolas"/>
              </a:rPr>
              <a:t> (</a:t>
            </a:r>
            <a:r>
              <a:rPr sz="120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200" b="0" i="0">
                <a:latin typeface="Consolas"/>
              </a:rPr>
              <a:t> i = </a:t>
            </a:r>
            <a:r>
              <a:rPr sz="1200" b="0" i="0">
                <a:solidFill>
                  <a:srgbClr val="D19A66"/>
                </a:solidFill>
                <a:latin typeface="Consolas"/>
              </a:rPr>
              <a:t>0</a:t>
            </a:r>
            <a:r>
              <a:rPr sz="1200" b="0" i="0">
                <a:latin typeface="Consolas"/>
              </a:rPr>
              <a:t>; i &lt; colors.length; i++) {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    console.log(colors[i]);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}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1474012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indexed for loop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03720" y="1892808"/>
            <a:ext cx="4782312" cy="219456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2563EB"/>
                </a:solidFill>
                <a:latin typeface="Consolas"/>
              </a:rPr>
              <a:t>i</a:t>
            </a:r>
            <a:r>
              <a:rPr sz="1250" b="0">
                <a:solidFill>
                  <a:srgbClr val="334155"/>
                </a:solidFill>
                <a:latin typeface="Segoe UI"/>
              </a:rPr>
              <a:t> counts from 0 while </a:t>
            </a:r>
            <a:r>
              <a:rPr sz="1250" b="1">
                <a:solidFill>
                  <a:srgbClr val="2563EB"/>
                </a:solidFill>
                <a:latin typeface="Consolas"/>
              </a:rPr>
              <a:t>i &lt; colors.length</a:t>
            </a:r>
            <a:r>
              <a:rPr sz="1250" b="0">
                <a:solidFill>
                  <a:srgbClr val="334155"/>
                </a:solidFill>
                <a:latin typeface="Segoe UI"/>
              </a:rPr>
              <a:t>, and </a:t>
            </a:r>
            <a:r>
              <a:rPr sz="1250" b="1">
                <a:solidFill>
                  <a:srgbClr val="2563EB"/>
                </a:solidFill>
                <a:latin typeface="Consolas"/>
              </a:rPr>
              <a:t>colors[i]</a:t>
            </a:r>
            <a:r>
              <a:rPr sz="1250" b="0">
                <a:solidFill>
                  <a:srgbClr val="334155"/>
                </a:solidFill>
                <a:latin typeface="Segoe UI"/>
              </a:rPr>
              <a:t> reads the item at that position.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Objects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Objects group related information.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28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5532120" cy="207467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person =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name: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"Alice"</a:t>
            </a:r>
            <a:r>
              <a:rPr sz="1100" b="0" i="0">
                <a:latin typeface="Consolas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age: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25</a:t>
            </a:r>
            <a:r>
              <a:rPr sz="1100" b="0" i="0">
                <a:latin typeface="Consolas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city: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"Montreal"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};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console.log(person.name);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console.log(person.age);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1324051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object literal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3912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Object properties store key-value pairs: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53912" y="2258568"/>
            <a:ext cx="5532120" cy="81165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console.log(person[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"city"</a:t>
            </a:r>
            <a:r>
              <a:rPr sz="1150" b="0" i="0">
                <a:latin typeface="Consolas"/>
              </a:rPr>
              <a:t>]); 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Montreal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2386584"/>
            <a:ext cx="1324051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bracket access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3912" y="340156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Properties can change: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53912" y="3767328"/>
            <a:ext cx="5532120" cy="100152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person.age =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26</a:t>
            </a:r>
            <a:r>
              <a:rPr sz="11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console.log(person.age);      </a:t>
            </a:r>
            <a:r>
              <a:rPr sz="1150" b="0" i="1">
                <a:solidFill>
                  <a:srgbClr val="8FA3B8"/>
                </a:solidFill>
                <a:latin typeface="Consolas"/>
              </a:rPr>
              <a:t>// 26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3895344"/>
            <a:ext cx="874166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mutation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Objects — methods &amp; real-world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Objects can contain functions called methods: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29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5532120" cy="225628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person =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name: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"Alice"</a:t>
            </a:r>
            <a:r>
              <a:rPr sz="1100" b="0" i="0">
                <a:latin typeface="Consolas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greet()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    console.log(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`Hello, I'm ${this.name}`</a:t>
            </a:r>
            <a:r>
              <a:rPr sz="110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}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};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person.greet();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799185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methods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3912" y="1892808"/>
            <a:ext cx="55321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334155"/>
                </a:solidFill>
                <a:latin typeface="Segoe UI"/>
              </a:rPr>
              <a:t>Most real-world JavaScript data is essentially combinations of </a:t>
            </a:r>
            <a:r>
              <a:rPr sz="1300" b="1" i="0">
                <a:solidFill>
                  <a:srgbClr val="0F172A"/>
                </a:solidFill>
                <a:latin typeface="Segoe UI"/>
              </a:rPr>
              <a:t>objects and arrays</a:t>
            </a:r>
            <a:r>
              <a:rPr sz="1300" b="0" i="0">
                <a:solidFill>
                  <a:srgbClr val="334155"/>
                </a:solidFill>
                <a:latin typeface="Segoe UI"/>
              </a:rPr>
              <a:t>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53912" y="2496312"/>
            <a:ext cx="5532120" cy="260299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000" b="0" i="0">
                <a:latin typeface="Consolas"/>
              </a:rPr>
              <a:t> users = [</a:t>
            </a:r>
          </a:p>
          <a:p>
            <a:pPr algn="l">
              <a:lnSpc>
                <a:spcPct val="100000"/>
              </a:lnSpc>
            </a:pPr>
            <a:r>
              <a:rPr sz="1000" b="0" i="0">
                <a:latin typeface="Consolas"/>
              </a:rPr>
              <a:t>    {</a:t>
            </a:r>
          </a:p>
          <a:p>
            <a:pPr algn="l">
              <a:lnSpc>
                <a:spcPct val="100000"/>
              </a:lnSpc>
            </a:pPr>
            <a:r>
              <a:rPr sz="1000" b="0" i="0">
                <a:latin typeface="Consolas"/>
              </a:rPr>
              <a:t>        id: </a:t>
            </a:r>
            <a:r>
              <a:rPr sz="1000" b="0" i="0">
                <a:solidFill>
                  <a:srgbClr val="D19A66"/>
                </a:solidFill>
                <a:latin typeface="Consolas"/>
              </a:rPr>
              <a:t>1</a:t>
            </a:r>
            <a:r>
              <a:rPr sz="1000" b="0" i="0">
                <a:latin typeface="Consolas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sz="1000" b="0" i="0">
                <a:latin typeface="Consolas"/>
              </a:rPr>
              <a:t>        name: </a:t>
            </a:r>
            <a:r>
              <a:rPr sz="1000" b="0" i="0">
                <a:solidFill>
                  <a:srgbClr val="98C379"/>
                </a:solidFill>
                <a:latin typeface="Consolas"/>
              </a:rPr>
              <a:t>"Alice"</a:t>
            </a:r>
            <a:r>
              <a:rPr sz="1000" b="0" i="0">
                <a:latin typeface="Consolas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sz="1000" b="0" i="0">
                <a:latin typeface="Consolas"/>
              </a:rPr>
              <a:t>        skills: [</a:t>
            </a:r>
            <a:r>
              <a:rPr sz="1000" b="0" i="0">
                <a:solidFill>
                  <a:srgbClr val="98C379"/>
                </a:solidFill>
                <a:latin typeface="Consolas"/>
              </a:rPr>
              <a:t>"JavaScript"</a:t>
            </a:r>
            <a:r>
              <a:rPr sz="1000" b="0" i="0">
                <a:latin typeface="Consolas"/>
              </a:rPr>
              <a:t>, </a:t>
            </a:r>
            <a:r>
              <a:rPr sz="1000" b="0" i="0">
                <a:solidFill>
                  <a:srgbClr val="98C379"/>
                </a:solidFill>
                <a:latin typeface="Consolas"/>
              </a:rPr>
              <a:t>"HTML"</a:t>
            </a:r>
            <a:r>
              <a:rPr sz="1000" b="0" i="0">
                <a:latin typeface="Consolas"/>
              </a:rPr>
              <a:t>]</a:t>
            </a:r>
          </a:p>
          <a:p>
            <a:pPr algn="l">
              <a:lnSpc>
                <a:spcPct val="100000"/>
              </a:lnSpc>
            </a:pPr>
            <a:r>
              <a:rPr sz="1000" b="0" i="0">
                <a:latin typeface="Consolas"/>
              </a:rPr>
              <a:t>    },</a:t>
            </a:r>
          </a:p>
          <a:p>
            <a:pPr algn="l">
              <a:lnSpc>
                <a:spcPct val="100000"/>
              </a:lnSpc>
            </a:pPr>
            <a:r>
              <a:rPr sz="1000" b="0" i="0">
                <a:latin typeface="Consolas"/>
              </a:rPr>
              <a:t>    {</a:t>
            </a:r>
          </a:p>
          <a:p>
            <a:pPr algn="l">
              <a:lnSpc>
                <a:spcPct val="100000"/>
              </a:lnSpc>
            </a:pPr>
            <a:r>
              <a:rPr sz="1000" b="0" i="0">
                <a:latin typeface="Consolas"/>
              </a:rPr>
              <a:t>        id: </a:t>
            </a:r>
            <a:r>
              <a:rPr sz="1000" b="0" i="0">
                <a:solidFill>
                  <a:srgbClr val="D19A66"/>
                </a:solidFill>
                <a:latin typeface="Consolas"/>
              </a:rPr>
              <a:t>2</a:t>
            </a:r>
            <a:r>
              <a:rPr sz="1000" b="0" i="0">
                <a:latin typeface="Consolas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sz="1000" b="0" i="0">
                <a:latin typeface="Consolas"/>
              </a:rPr>
              <a:t>        name: </a:t>
            </a:r>
            <a:r>
              <a:rPr sz="1000" b="0" i="0">
                <a:solidFill>
                  <a:srgbClr val="98C379"/>
                </a:solidFill>
                <a:latin typeface="Consolas"/>
              </a:rPr>
              <a:t>"Bob"</a:t>
            </a:r>
            <a:r>
              <a:rPr sz="1000" b="0" i="0">
                <a:latin typeface="Consolas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sz="1000" b="0" i="0">
                <a:latin typeface="Consolas"/>
              </a:rPr>
              <a:t>        skills: [</a:t>
            </a:r>
            <a:r>
              <a:rPr sz="1000" b="0" i="0">
                <a:solidFill>
                  <a:srgbClr val="98C379"/>
                </a:solidFill>
                <a:latin typeface="Consolas"/>
              </a:rPr>
              <a:t>"Python"</a:t>
            </a:r>
            <a:r>
              <a:rPr sz="1000" b="0" i="0">
                <a:latin typeface="Consolas"/>
              </a:rPr>
              <a:t>, </a:t>
            </a:r>
            <a:r>
              <a:rPr sz="1000" b="0" i="0">
                <a:solidFill>
                  <a:srgbClr val="98C379"/>
                </a:solidFill>
                <a:latin typeface="Consolas"/>
              </a:rPr>
              <a:t>"SQL"</a:t>
            </a:r>
            <a:r>
              <a:rPr sz="1000" b="0" i="0">
                <a:latin typeface="Consolas"/>
              </a:rPr>
              <a:t>]</a:t>
            </a:r>
          </a:p>
          <a:p>
            <a:pPr algn="l">
              <a:lnSpc>
                <a:spcPct val="100000"/>
              </a:lnSpc>
            </a:pPr>
            <a:r>
              <a:rPr sz="1000" b="0" i="0">
                <a:latin typeface="Consolas"/>
              </a:rPr>
              <a:t>    }</a:t>
            </a:r>
          </a:p>
          <a:p>
            <a:pPr algn="l">
              <a:lnSpc>
                <a:spcPct val="100000"/>
              </a:lnSpc>
            </a:pPr>
            <a:r>
              <a:rPr sz="1000" b="0" i="0">
                <a:latin typeface="Consolas"/>
              </a:rPr>
              <a:t>];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2624328"/>
            <a:ext cx="1474012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objects + arrays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Objects — looping through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Looping through objects with for...in.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30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6400800" cy="161239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200" b="0" i="0">
                <a:latin typeface="Consolas"/>
              </a:rPr>
              <a:t> car = { brand: </a:t>
            </a:r>
            <a:r>
              <a:rPr sz="1200" b="0" i="0">
                <a:solidFill>
                  <a:srgbClr val="98C379"/>
                </a:solidFill>
                <a:latin typeface="Consolas"/>
              </a:rPr>
              <a:t>"Toyota"</a:t>
            </a:r>
            <a:r>
              <a:rPr sz="1200" b="0" i="0">
                <a:latin typeface="Consolas"/>
              </a:rPr>
              <a:t>, model: </a:t>
            </a:r>
            <a:r>
              <a:rPr sz="1200" b="0" i="0">
                <a:solidFill>
                  <a:srgbClr val="98C379"/>
                </a:solidFill>
                <a:latin typeface="Consolas"/>
              </a:rPr>
              <a:t>"Corolla"</a:t>
            </a:r>
            <a:r>
              <a:rPr sz="1200" b="0" i="0">
                <a:latin typeface="Consolas"/>
              </a:rPr>
              <a:t>, year: </a:t>
            </a:r>
            <a:r>
              <a:rPr sz="1200" b="0" i="0">
                <a:solidFill>
                  <a:srgbClr val="D19A66"/>
                </a:solidFill>
                <a:latin typeface="Consolas"/>
              </a:rPr>
              <a:t>2020</a:t>
            </a:r>
            <a:r>
              <a:rPr sz="1200" b="0" i="0">
                <a:latin typeface="Consolas"/>
              </a:rPr>
              <a:t> };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7DF1E"/>
                </a:solidFill>
                <a:latin typeface="Consolas"/>
              </a:rPr>
              <a:t>for</a:t>
            </a:r>
            <a:r>
              <a:rPr sz="1200" b="0" i="0">
                <a:latin typeface="Consolas"/>
              </a:rPr>
              <a:t> (</a:t>
            </a:r>
            <a:r>
              <a:rPr sz="120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200" b="0" i="0">
                <a:latin typeface="Consolas"/>
              </a:rPr>
              <a:t> key </a:t>
            </a:r>
            <a:r>
              <a:rPr sz="1200" b="1" i="0">
                <a:solidFill>
                  <a:srgbClr val="F7DF1E"/>
                </a:solidFill>
                <a:latin typeface="Consolas"/>
              </a:rPr>
              <a:t>in</a:t>
            </a:r>
            <a:r>
              <a:rPr sz="1200" b="0" i="0">
                <a:latin typeface="Consolas"/>
              </a:rPr>
              <a:t> car) {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    console.log(key + </a:t>
            </a:r>
            <a:r>
              <a:rPr sz="1200" b="0" i="0">
                <a:solidFill>
                  <a:srgbClr val="98C379"/>
                </a:solidFill>
                <a:latin typeface="Consolas"/>
              </a:rPr>
              <a:t>": "</a:t>
            </a:r>
            <a:r>
              <a:rPr sz="1200" b="0" i="0">
                <a:latin typeface="Consolas"/>
              </a:rPr>
              <a:t> + car[key]);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}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874166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for...in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721608"/>
            <a:ext cx="6400800" cy="119138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0" i="1">
                <a:solidFill>
                  <a:srgbClr val="8FA3B8"/>
                </a:solidFill>
                <a:latin typeface="Consolas"/>
              </a:rPr>
              <a:t>// brand: Toyota</a:t>
            </a:r>
          </a:p>
          <a:p>
            <a:pPr algn="l">
              <a:lnSpc>
                <a:spcPct val="100000"/>
              </a:lnSpc>
            </a:pPr>
            <a:r>
              <a:rPr sz="1150" b="0" i="1">
                <a:solidFill>
                  <a:srgbClr val="8FA3B8"/>
                </a:solidFill>
                <a:latin typeface="Consolas"/>
              </a:rPr>
              <a:t>// model: Corolla</a:t>
            </a:r>
          </a:p>
          <a:p>
            <a:pPr algn="l">
              <a:lnSpc>
                <a:spcPct val="100000"/>
              </a:lnSpc>
            </a:pPr>
            <a:r>
              <a:rPr sz="1150" b="0" i="1">
                <a:solidFill>
                  <a:srgbClr val="8FA3B8"/>
                </a:solidFill>
                <a:latin typeface="Consolas"/>
              </a:rPr>
              <a:t>// year: 2020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849624"/>
            <a:ext cx="724204" cy="274320"/>
          </a:xfrm>
          <a:prstGeom prst="roundRect">
            <a:avLst>
              <a:gd name="adj" fmla="val 50000"/>
            </a:avLst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output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040880" y="1892808"/>
            <a:ext cx="4645152" cy="301752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350" b="1">
                <a:solidFill>
                  <a:srgbClr val="2563EB"/>
                </a:solidFill>
                <a:latin typeface="Consolas"/>
              </a:rPr>
              <a:t>for...in</a:t>
            </a:r>
            <a:r>
              <a:rPr sz="1250" b="0">
                <a:solidFill>
                  <a:srgbClr val="334155"/>
                </a:solidFill>
                <a:latin typeface="Segoe UI"/>
              </a:rPr>
              <a:t> gives you each </a:t>
            </a:r>
            <a:r>
              <a:rPr sz="1250" b="1">
                <a:solidFill>
                  <a:srgbClr val="2563EB"/>
                </a:solidFill>
                <a:latin typeface="Consolas"/>
              </a:rPr>
              <a:t>key</a:t>
            </a:r>
            <a:r>
              <a:rPr sz="1250" b="0">
                <a:solidFill>
                  <a:srgbClr val="334155"/>
                </a:solidFill>
                <a:latin typeface="Segoe UI"/>
              </a:rPr>
              <a:t>, and </a:t>
            </a:r>
            <a:r>
              <a:rPr sz="1250" b="1">
                <a:solidFill>
                  <a:srgbClr val="2563EB"/>
                </a:solidFill>
                <a:latin typeface="Consolas"/>
              </a:rPr>
              <a:t>car[key]</a:t>
            </a:r>
            <a:r>
              <a:rPr sz="1250" b="0">
                <a:solidFill>
                  <a:srgbClr val="334155"/>
                </a:solidFill>
                <a:latin typeface="Segoe UI"/>
              </a:rPr>
              <a:t> reads the matching value.</a:t>
            </a:r>
          </a:p>
          <a:p>
            <a:pPr algn="l">
              <a:lnSpc>
                <a:spcPct val="115000"/>
              </a:lnSpc>
            </a:pPr>
            <a:r>
              <a:rPr sz="1250" b="0">
                <a:solidFill>
                  <a:srgbClr val="334155"/>
                </a:solidFill>
                <a:latin typeface="Segoe UI"/>
              </a:rPr>
              <a:t>Use it when you want to walk every property of one object; use </a:t>
            </a:r>
            <a:r>
              <a:rPr sz="1250" b="1">
                <a:solidFill>
                  <a:srgbClr val="2563EB"/>
                </a:solidFill>
                <a:latin typeface="Consolas"/>
              </a:rPr>
              <a:t>for...of</a:t>
            </a:r>
            <a:r>
              <a:rPr sz="1250" b="0">
                <a:solidFill>
                  <a:srgbClr val="334155"/>
                </a:solidFill>
                <a:latin typeface="Segoe UI"/>
              </a:rPr>
              <a:t> when you want the values of an array.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Loops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Loops repeat code.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31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67027"/>
            <a:ext cx="5532120" cy="121615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7DF1E"/>
                </a:solidFill>
                <a:latin typeface="Consolas"/>
              </a:rPr>
              <a:t>for</a:t>
            </a:r>
            <a:r>
              <a:rPr sz="1200" b="0" i="0">
                <a:latin typeface="Consolas"/>
              </a:rPr>
              <a:t> (</a:t>
            </a:r>
            <a:r>
              <a:rPr sz="120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200" b="0" i="0">
                <a:latin typeface="Consolas"/>
              </a:rPr>
              <a:t> i = </a:t>
            </a:r>
            <a:r>
              <a:rPr sz="1200" b="0" i="0">
                <a:solidFill>
                  <a:srgbClr val="D19A66"/>
                </a:solidFill>
                <a:latin typeface="Consolas"/>
              </a:rPr>
              <a:t>0</a:t>
            </a:r>
            <a:r>
              <a:rPr sz="1200" b="0" i="0">
                <a:latin typeface="Consolas"/>
              </a:rPr>
              <a:t>; i &lt; </a:t>
            </a:r>
            <a:r>
              <a:rPr sz="1200" b="0" i="0">
                <a:solidFill>
                  <a:srgbClr val="D19A66"/>
                </a:solidFill>
                <a:latin typeface="Consolas"/>
              </a:rPr>
              <a:t>5</a:t>
            </a:r>
            <a:r>
              <a:rPr sz="1200" b="0" i="0">
                <a:latin typeface="Consolas"/>
              </a:rPr>
              <a:t>; i++) {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    console.log(i);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}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995043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for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53912" y="1867027"/>
            <a:ext cx="5532120" cy="161239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D19A66"/>
                </a:solidFill>
                <a:latin typeface="Consolas"/>
              </a:rPr>
              <a:t>0</a:t>
            </a:r>
          </a:p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D19A66"/>
                </a:solidFill>
                <a:latin typeface="Consolas"/>
              </a:rPr>
              <a:t>1</a:t>
            </a:r>
          </a:p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D19A66"/>
                </a:solidFill>
                <a:latin typeface="Consolas"/>
              </a:rPr>
              <a:t>2</a:t>
            </a:r>
          </a:p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D19A66"/>
                </a:solidFill>
                <a:latin typeface="Consolas"/>
              </a:rPr>
              <a:t>3</a:t>
            </a:r>
          </a:p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D19A66"/>
                </a:solidFill>
                <a:latin typeface="Consolas"/>
              </a:rPr>
              <a:t>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995043"/>
            <a:ext cx="724204" cy="274320"/>
          </a:xfrm>
          <a:prstGeom prst="roundRect">
            <a:avLst>
              <a:gd name="adj" fmla="val 50000"/>
            </a:avLst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output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046347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 i="0">
                <a:solidFill>
                  <a:srgbClr val="334155"/>
                </a:solidFill>
                <a:latin typeface="Segoe UI"/>
              </a:rPr>
              <a:t>Usually cleaner for arrays — </a:t>
            </a:r>
            <a:r>
              <a:rPr sz="1250" b="1" i="0">
                <a:solidFill>
                  <a:srgbClr val="2563EB"/>
                </a:solidFill>
                <a:latin typeface="Consolas"/>
              </a:rPr>
              <a:t>for...of</a:t>
            </a:r>
            <a:r>
              <a:rPr sz="1250" b="0" i="0">
                <a:solidFill>
                  <a:srgbClr val="334155"/>
                </a:solidFill>
                <a:latin typeface="Segoe UI"/>
              </a:rPr>
              <a:t>: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412107"/>
            <a:ext cx="5532120" cy="152984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fruits = [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"apple"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"banana"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"orange"</a:t>
            </a:r>
            <a:r>
              <a:rPr sz="1100" b="0" i="0">
                <a:latin typeface="Consolas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for</a:t>
            </a:r>
            <a:r>
              <a:rPr sz="1100" b="0" i="0">
                <a:latin typeface="Consolas"/>
              </a:rPr>
              <a:t> (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fruit 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of</a:t>
            </a:r>
            <a:r>
              <a:rPr sz="1100" b="0" i="0">
                <a:latin typeface="Consolas"/>
              </a:rPr>
              <a:t> fruits)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console.log(fruit);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}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540122"/>
            <a:ext cx="874166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for...of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53912" y="4046347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 i="0">
                <a:solidFill>
                  <a:srgbClr val="334155"/>
                </a:solidFill>
                <a:latin typeface="Segoe UI"/>
              </a:rPr>
              <a:t>Arrays also commonly use </a:t>
            </a:r>
            <a:r>
              <a:rPr sz="1250" b="1" i="0">
                <a:solidFill>
                  <a:srgbClr val="2563EB"/>
                </a:solidFill>
                <a:latin typeface="Consolas"/>
              </a:rPr>
              <a:t>forEach</a:t>
            </a:r>
            <a:r>
              <a:rPr sz="1250" b="0" i="0">
                <a:solidFill>
                  <a:srgbClr val="334155"/>
                </a:solidFill>
                <a:latin typeface="Segoe UI"/>
              </a:rPr>
              <a:t>: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53912" y="4412107"/>
            <a:ext cx="5532120" cy="116662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fruits.forEach(fruit =&gt;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console.log(fruit);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});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4540122"/>
            <a:ext cx="799185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forEach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Loops — while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Loops are used to repeat blocks of code.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32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5852160" cy="186004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250" b="0" i="0">
                <a:latin typeface="Consolas"/>
              </a:rPr>
              <a:t> count = </a:t>
            </a:r>
            <a:r>
              <a:rPr sz="1250" b="0" i="0">
                <a:solidFill>
                  <a:srgbClr val="D19A66"/>
                </a:solidFill>
                <a:latin typeface="Consolas"/>
              </a:rPr>
              <a:t>0</a:t>
            </a:r>
            <a:r>
              <a:rPr sz="12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2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F7DF1E"/>
                </a:solidFill>
                <a:latin typeface="Consolas"/>
              </a:rPr>
              <a:t>while</a:t>
            </a:r>
            <a:r>
              <a:rPr sz="1250" b="0" i="0">
                <a:latin typeface="Consolas"/>
              </a:rPr>
              <a:t> (count &lt; </a:t>
            </a:r>
            <a:r>
              <a:rPr sz="1250" b="0" i="0">
                <a:solidFill>
                  <a:srgbClr val="D19A66"/>
                </a:solidFill>
                <a:latin typeface="Consolas"/>
              </a:rPr>
              <a:t>3</a:t>
            </a:r>
            <a:r>
              <a:rPr sz="1250" b="0" i="0">
                <a:latin typeface="Consolas"/>
              </a:rPr>
              <a:t>) {</a:t>
            </a:r>
          </a:p>
          <a:p>
            <a:pPr algn="l">
              <a:lnSpc>
                <a:spcPct val="100000"/>
              </a:lnSpc>
            </a:pPr>
            <a:r>
              <a:rPr sz="1250" b="0" i="0">
                <a:latin typeface="Consolas"/>
              </a:rPr>
              <a:t>    console.log(</a:t>
            </a:r>
            <a:r>
              <a:rPr sz="1250" b="0" i="0">
                <a:solidFill>
                  <a:srgbClr val="98C379"/>
                </a:solidFill>
                <a:latin typeface="Consolas"/>
              </a:rPr>
              <a:t>"Count:"</a:t>
            </a:r>
            <a:r>
              <a:rPr sz="1250" b="0" i="0">
                <a:latin typeface="Consolas"/>
              </a:rPr>
              <a:t>, count);</a:t>
            </a:r>
          </a:p>
          <a:p>
            <a:pPr algn="l">
              <a:lnSpc>
                <a:spcPct val="100000"/>
              </a:lnSpc>
            </a:pPr>
            <a:r>
              <a:rPr sz="1250" b="0" i="0">
                <a:latin typeface="Consolas"/>
              </a:rPr>
              <a:t>    count++;</a:t>
            </a:r>
          </a:p>
          <a:p>
            <a:pPr algn="l">
              <a:lnSpc>
                <a:spcPct val="100000"/>
              </a:lnSpc>
            </a:pPr>
            <a:r>
              <a:rPr sz="1250" b="0" i="0">
                <a:latin typeface="Consolas"/>
              </a:rPr>
              <a:t>}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while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858768"/>
            <a:ext cx="5852160" cy="121615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200" b="0" i="1">
                <a:solidFill>
                  <a:srgbClr val="8FA3B8"/>
                </a:solidFill>
                <a:latin typeface="Consolas"/>
              </a:rPr>
              <a:t>// Count: 0</a:t>
            </a:r>
          </a:p>
          <a:p>
            <a:pPr algn="l">
              <a:lnSpc>
                <a:spcPct val="100000"/>
              </a:lnSpc>
            </a:pPr>
            <a:r>
              <a:rPr sz="1200" b="0" i="1">
                <a:solidFill>
                  <a:srgbClr val="8FA3B8"/>
                </a:solidFill>
                <a:latin typeface="Consolas"/>
              </a:rPr>
              <a:t>// Count: 1</a:t>
            </a:r>
          </a:p>
          <a:p>
            <a:pPr algn="l">
              <a:lnSpc>
                <a:spcPct val="100000"/>
              </a:lnSpc>
            </a:pPr>
            <a:r>
              <a:rPr sz="1200" b="0" i="1">
                <a:solidFill>
                  <a:srgbClr val="8FA3B8"/>
                </a:solidFill>
                <a:latin typeface="Consolas"/>
              </a:rPr>
              <a:t>// Count: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986784"/>
            <a:ext cx="724204" cy="274320"/>
          </a:xfrm>
          <a:prstGeom prst="roundRect">
            <a:avLst>
              <a:gd name="adj" fmla="val 50000"/>
            </a:avLst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output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1892808"/>
            <a:ext cx="5193792" cy="292608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250" b="0">
                <a:solidFill>
                  <a:srgbClr val="334155"/>
                </a:solidFill>
                <a:latin typeface="Segoe UI"/>
              </a:rPr>
              <a:t>Use </a:t>
            </a:r>
            <a:r>
              <a:rPr sz="1250" b="1">
                <a:solidFill>
                  <a:srgbClr val="2563EB"/>
                </a:solidFill>
                <a:latin typeface="Consolas"/>
              </a:rPr>
              <a:t>for</a:t>
            </a:r>
            <a:r>
              <a:rPr sz="1250" b="0">
                <a:solidFill>
                  <a:srgbClr val="334155"/>
                </a:solidFill>
                <a:latin typeface="Segoe UI"/>
              </a:rPr>
              <a:t> when you know how many times to repeat; use </a:t>
            </a:r>
            <a:r>
              <a:rPr sz="1250" b="1">
                <a:solidFill>
                  <a:srgbClr val="2563EB"/>
                </a:solidFill>
                <a:latin typeface="Consolas"/>
              </a:rPr>
              <a:t>while</a:t>
            </a:r>
            <a:r>
              <a:rPr sz="1250" b="0">
                <a:solidFill>
                  <a:srgbClr val="334155"/>
                </a:solidFill>
                <a:latin typeface="Segoe UI"/>
              </a:rPr>
              <a:t> when the loop should run until a condition stops being true.</a:t>
            </a:r>
          </a:p>
          <a:p>
            <a:pPr algn="l">
              <a:lnSpc>
                <a:spcPct val="115000"/>
              </a:lnSpc>
            </a:pPr>
            <a:r>
              <a:rPr sz="1250" b="1">
                <a:solidFill>
                  <a:srgbClr val="2563EB"/>
                </a:solidFill>
                <a:latin typeface="Consolas"/>
              </a:rPr>
              <a:t>count++</a:t>
            </a:r>
            <a:r>
              <a:rPr sz="1250" b="0">
                <a:solidFill>
                  <a:srgbClr val="334155"/>
                </a:solidFill>
                <a:latin typeface="Segoe UI"/>
              </a:rPr>
              <a:t> is what eventually makes the condition false — without it the loop never ends.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Destructuring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Modern JavaScript uses destructuring frequently.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33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Instead of: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258568"/>
            <a:ext cx="5532120" cy="189306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person =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name: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"Alice"</a:t>
            </a:r>
            <a:r>
              <a:rPr sz="1100" b="0" i="0">
                <a:latin typeface="Consolas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age: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25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};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name = person.name;</a:t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age = person.age;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386584"/>
            <a:ext cx="1174089" cy="274320"/>
          </a:xfrm>
          <a:prstGeom prst="roundRect">
            <a:avLst>
              <a:gd name="adj" fmla="val 50000"/>
            </a:avLst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the long way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53912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you can write: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53912" y="2258568"/>
            <a:ext cx="5532120" cy="81991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200" b="0" i="0">
                <a:latin typeface="Consolas"/>
              </a:rPr>
              <a:t> { name, age } = person;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386584"/>
            <a:ext cx="1773936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object destructuring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53912" y="340156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Arrays work similarly: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53912" y="3767328"/>
            <a:ext cx="5532120" cy="116662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colors = [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"red"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"green"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"blue"</a:t>
            </a:r>
            <a:r>
              <a:rPr sz="1100" b="0" i="0">
                <a:latin typeface="Consolas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[first, second] = colors;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3895344"/>
            <a:ext cx="1698955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array destructuring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Spread syntax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The ... operator can copy or combine values.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34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Arrays: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258568"/>
            <a:ext cx="5532120" cy="189306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a = [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1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2</a:t>
            </a:r>
            <a:r>
              <a:rPr sz="1100" b="0" i="0">
                <a:latin typeface="Consolas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b = [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3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4</a:t>
            </a:r>
            <a:r>
              <a:rPr sz="1100" b="0" i="0">
                <a:latin typeface="Consolas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numbers = [...a, ...b];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console.log(numbers);</a:t>
            </a:r>
          </a:p>
          <a:p>
            <a:pPr algn="l">
              <a:lnSpc>
                <a:spcPct val="100000"/>
              </a:lnSpc>
            </a:pPr>
            <a:r>
              <a:rPr sz="1100" b="0" i="1">
                <a:solidFill>
                  <a:srgbClr val="8FA3B8"/>
                </a:solidFill>
                <a:latin typeface="Consolas"/>
              </a:rPr>
              <a:t>// [1, 2, 3, 4]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386584"/>
            <a:ext cx="724204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arrays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53912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Objects: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53912" y="2258568"/>
            <a:ext cx="5532120" cy="225628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user =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name: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"Alice"</a:t>
            </a:r>
            <a:r>
              <a:rPr sz="1100" b="0" i="0">
                <a:latin typeface="Consolas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age: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25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};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updatedUser =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...user,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age: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26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};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386584"/>
            <a:ext cx="799185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objects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462526"/>
            <a:ext cx="11183112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300" b="0" i="0">
                <a:latin typeface="Segoe UI"/>
              </a:rPr>
              <a:t>This pattern appears constantly in modern frontend development.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The DOM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Now JavaScript becomes useful for webpages.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35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Suppose your HTML contains: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258568"/>
            <a:ext cx="5532120" cy="100152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&lt;h1 id=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"title"</a:t>
            </a:r>
            <a:r>
              <a:rPr sz="1150" b="0" i="0">
                <a:latin typeface="Consolas"/>
              </a:rPr>
              <a:t>&gt;Hello&lt;/h1&gt;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&lt;button id=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"button"</a:t>
            </a:r>
            <a:r>
              <a:rPr sz="1150" b="0" i="0">
                <a:latin typeface="Consolas"/>
              </a:rPr>
              <a:t>&gt;Click me&lt;/button&gt;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386584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E86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HTML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53912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JavaScript can access those elements: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53912" y="2258568"/>
            <a:ext cx="5532120" cy="968501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050" b="0" i="0">
                <a:latin typeface="Consolas"/>
              </a:rPr>
              <a:t> title = document.querySelector(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"#title"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050" b="0" i="0">
                <a:latin typeface="Consolas"/>
              </a:rPr>
              <a:t> button = document.querySelector(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"#button"</a:t>
            </a:r>
            <a:r>
              <a:rPr sz="1050" b="0" i="0">
                <a:latin typeface="Consolas"/>
              </a:rPr>
              <a:t>);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386584"/>
            <a:ext cx="1249070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querySelector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82701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And modify them: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192778"/>
            <a:ext cx="5532120" cy="80340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title.textContent =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"JavaScript is working!"</a:t>
            </a:r>
            <a:r>
              <a:rPr sz="1100" b="0" i="0">
                <a:latin typeface="Consolas"/>
              </a:rPr>
              <a:t>;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320795"/>
            <a:ext cx="724204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modify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53912" y="382701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Or change CSS: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53912" y="4192778"/>
            <a:ext cx="5532120" cy="80340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title.style.color =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"red"</a:t>
            </a:r>
            <a:r>
              <a:rPr sz="1100" b="0" i="0">
                <a:latin typeface="Consolas"/>
              </a:rPr>
              <a:t>;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4320795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style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Events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Events let JavaScript react to users.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36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5532120" cy="152984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button = document.querySelector(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"#button"</a:t>
            </a:r>
            <a:r>
              <a:rPr sz="110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button.addEventListener(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"click"</a:t>
            </a:r>
            <a:r>
              <a:rPr sz="1100" b="0" i="0">
                <a:latin typeface="Consolas"/>
              </a:rPr>
              <a:t>, () =&gt;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console.log(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"Button clicked!"</a:t>
            </a:r>
            <a:r>
              <a:rPr sz="110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});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949147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listening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3912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Combine that with DOM manipulation: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53912" y="2258568"/>
            <a:ext cx="5532120" cy="166192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050" b="0" i="0">
                <a:latin typeface="Consolas"/>
              </a:rPr>
              <a:t> title = document.querySelector(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"#title"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050" b="0" i="0">
                <a:latin typeface="Consolas"/>
              </a:rPr>
              <a:t> button = document.querySelector(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"#button"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button.addEventListener(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"click"</a:t>
            </a:r>
            <a:r>
              <a:rPr sz="1050" b="0" i="0">
                <a:latin typeface="Consolas"/>
              </a:rPr>
              <a:t>, () =&gt; {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title.textContent = 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"You clicked the button!"</a:t>
            </a:r>
            <a:r>
              <a:rPr sz="105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});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2386584"/>
            <a:ext cx="1174089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DOM + events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487418"/>
            <a:ext cx="11155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This concept powers a huge amount of frontend development: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37844" y="4944618"/>
            <a:ext cx="2212848" cy="548640"/>
          </a:xfrm>
          <a:prstGeom prst="roundRect">
            <a:avLst>
              <a:gd name="adj" fmla="val 1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/>
          <a:lstStyle/>
          <a:p>
            <a:pPr algn="ctr"/>
            <a:r>
              <a:rPr sz="1200" b="1">
                <a:solidFill>
                  <a:srgbClr val="0F172A"/>
                </a:solidFill>
                <a:latin typeface="Segoe UI"/>
              </a:rPr>
              <a:t>User action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3250692" y="5100067"/>
            <a:ext cx="274320" cy="237744"/>
          </a:xfrm>
          <a:prstGeom prst="rightArrow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671316" y="4944618"/>
            <a:ext cx="2212848" cy="548640"/>
          </a:xfrm>
          <a:prstGeom prst="roundRect">
            <a:avLst>
              <a:gd name="adj" fmla="val 1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/>
          <a:lstStyle/>
          <a:p>
            <a:pPr algn="ctr"/>
            <a:r>
              <a:rPr sz="1200" b="1">
                <a:solidFill>
                  <a:srgbClr val="0F172A"/>
                </a:solidFill>
                <a:latin typeface="Segoe UI"/>
              </a:rPr>
              <a:t>Event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884164" y="5100067"/>
            <a:ext cx="274320" cy="237744"/>
          </a:xfrm>
          <a:prstGeom prst="rightArrow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304788" y="4944618"/>
            <a:ext cx="2212848" cy="548640"/>
          </a:xfrm>
          <a:prstGeom prst="roundRect">
            <a:avLst>
              <a:gd name="adj" fmla="val 1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/>
          <a:lstStyle/>
          <a:p>
            <a:pPr algn="ctr"/>
            <a:r>
              <a:rPr sz="1200" b="1">
                <a:solidFill>
                  <a:srgbClr val="0F172A"/>
                </a:solidFill>
                <a:latin typeface="Segoe UI"/>
              </a:rPr>
              <a:t>JavaScript function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8517636" y="5100067"/>
            <a:ext cx="274320" cy="237744"/>
          </a:xfrm>
          <a:prstGeom prst="rightArrow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938260" y="4944618"/>
            <a:ext cx="2212848" cy="548640"/>
          </a:xfrm>
          <a:prstGeom prst="roundRect">
            <a:avLst>
              <a:gd name="adj" fmla="val 1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/>
          <a:lstStyle/>
          <a:p>
            <a:pPr algn="ctr"/>
            <a:r>
              <a:rPr sz="1200" b="1">
                <a:solidFill>
                  <a:srgbClr val="0F172A"/>
                </a:solidFill>
                <a:latin typeface="Segoe UI"/>
              </a:rPr>
              <a:t>Page changes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Async JavaScript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JavaScript often needs to wait for things like servers, databases, timers, or files.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37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A simple example: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258568"/>
            <a:ext cx="5532120" cy="119138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setTimeout(() =&gt; {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console.log(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"2 seconds later"</a:t>
            </a:r>
            <a:r>
              <a:rPr sz="11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}, 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2000</a:t>
            </a:r>
            <a:r>
              <a:rPr sz="1150" b="0" i="0">
                <a:latin typeface="Consolas"/>
              </a:rPr>
              <a:t>);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386584"/>
            <a:ext cx="1024128" cy="274320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setTimeout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53912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334155"/>
                </a:solidFill>
                <a:latin typeface="Segoe UI"/>
              </a:rPr>
              <a:t>Modern asynchronous JavaScript revolves around </a:t>
            </a:r>
            <a:r>
              <a:rPr sz="1300" b="1" i="0">
                <a:solidFill>
                  <a:srgbClr val="0F172A"/>
                </a:solidFill>
                <a:latin typeface="Segoe UI"/>
              </a:rPr>
              <a:t>Promises</a:t>
            </a:r>
            <a:r>
              <a:rPr sz="1300" b="0" i="0">
                <a:solidFill>
                  <a:srgbClr val="334155"/>
                </a:solidFill>
                <a:latin typeface="Segoe UI"/>
              </a:rPr>
              <a:t> and </a:t>
            </a:r>
            <a:r>
              <a:rPr sz="1300" b="1" i="0">
                <a:solidFill>
                  <a:srgbClr val="2563EB"/>
                </a:solidFill>
                <a:latin typeface="Consolas"/>
              </a:rPr>
              <a:t>async/await</a:t>
            </a:r>
            <a:r>
              <a:rPr sz="1300" b="0" i="0">
                <a:solidFill>
                  <a:srgbClr val="334155"/>
                </a:solidFill>
                <a:latin typeface="Segoe UI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53912" y="2459736"/>
            <a:ext cx="5532120" cy="166192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async</a:t>
            </a:r>
            <a:r>
              <a:rPr sz="1050" b="0" i="0">
                <a:latin typeface="Consolas"/>
              </a:rPr>
              <a:t> </a:t>
            </a:r>
            <a:r>
              <a:rPr sz="1050" b="1" i="0">
                <a:solidFill>
                  <a:srgbClr val="F7DF1E"/>
                </a:solidFill>
                <a:latin typeface="Consolas"/>
              </a:rPr>
              <a:t>function</a:t>
            </a:r>
            <a:r>
              <a:rPr sz="1050" b="0" i="0">
                <a:latin typeface="Consolas"/>
              </a:rPr>
              <a:t> getUsers() {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</a:t>
            </a:r>
            <a:r>
              <a:rPr sz="10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050" b="0" i="0">
                <a:latin typeface="Consolas"/>
              </a:rPr>
              <a:t> response = </a:t>
            </a:r>
            <a:r>
              <a:rPr sz="1050" b="1" i="0">
                <a:solidFill>
                  <a:srgbClr val="F7DF1E"/>
                </a:solidFill>
                <a:latin typeface="Consolas"/>
              </a:rPr>
              <a:t>await</a:t>
            </a:r>
            <a:r>
              <a:rPr sz="1050" b="0" i="0">
                <a:latin typeface="Consolas"/>
              </a:rPr>
              <a:t> fetch(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"https://example.com/api/users"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</a:t>
            </a:r>
            <a:r>
              <a:rPr sz="10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050" b="0" i="0">
                <a:latin typeface="Consolas"/>
              </a:rPr>
              <a:t> users = </a:t>
            </a:r>
            <a:r>
              <a:rPr sz="1050" b="1" i="0">
                <a:solidFill>
                  <a:srgbClr val="F7DF1E"/>
                </a:solidFill>
                <a:latin typeface="Consolas"/>
              </a:rPr>
              <a:t>await</a:t>
            </a:r>
            <a:r>
              <a:rPr sz="1050" b="0" i="0">
                <a:latin typeface="Consolas"/>
              </a:rPr>
              <a:t> response.json();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console.log(users);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}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587752"/>
            <a:ext cx="1249070" cy="274320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async / await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688586"/>
            <a:ext cx="11155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The key idea: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5072634"/>
            <a:ext cx="11183112" cy="51435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46304" rIns="146304" tIns="0" bIns="0"/>
          <a:lstStyle/>
          <a:p>
            <a:pPr algn="ctr"/>
            <a:r>
              <a:rPr sz="1400">
                <a:solidFill>
                  <a:srgbClr val="E5E7EB"/>
                </a:solidFill>
                <a:latin typeface="Consolas"/>
              </a:rPr>
              <a:t>await = wait for this asynchronous operation to finish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Async JavaScript — error handling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Use error handling around operations that can fail: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38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7635240" cy="327990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F7DF1E"/>
                </a:solidFill>
                <a:latin typeface="Consolas"/>
              </a:rPr>
              <a:t>async</a:t>
            </a:r>
            <a:r>
              <a:rPr sz="1150" b="0" i="0">
                <a:latin typeface="Consolas"/>
              </a:rPr>
              <a:t>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function</a:t>
            </a:r>
            <a:r>
              <a:rPr sz="1150" b="0" i="0">
                <a:latin typeface="Consolas"/>
              </a:rPr>
              <a:t> getUsers() {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try</a:t>
            </a:r>
            <a:r>
              <a:rPr sz="1150" b="0" i="0">
                <a:latin typeface="Consolas"/>
              </a:rPr>
              <a:t> {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   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response =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await</a:t>
            </a:r>
            <a:r>
              <a:rPr sz="1150" b="0" i="0">
                <a:latin typeface="Consolas"/>
              </a:rPr>
              <a:t> fetch(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"https://example.com/api/users"</a:t>
            </a:r>
            <a:r>
              <a:rPr sz="11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   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if</a:t>
            </a:r>
            <a:r>
              <a:rPr sz="1150" b="0" i="0">
                <a:latin typeface="Consolas"/>
              </a:rPr>
              <a:t> (!response.ok) {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       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throw</a:t>
            </a:r>
            <a:r>
              <a:rPr sz="1150" b="0" i="0">
                <a:latin typeface="Consolas"/>
              </a:rPr>
              <a:t>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new</a:t>
            </a:r>
            <a:r>
              <a:rPr sz="1150" b="0" i="0">
                <a:latin typeface="Consolas"/>
              </a:rPr>
              <a:t> Error(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"Request failed"</a:t>
            </a:r>
            <a:r>
              <a:rPr sz="11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    }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   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50" b="0" i="0">
                <a:latin typeface="Consolas"/>
              </a:rPr>
              <a:t> users =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await</a:t>
            </a:r>
            <a:r>
              <a:rPr sz="1150" b="0" i="0">
                <a:latin typeface="Consolas"/>
              </a:rPr>
              <a:t> response.json();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    console.log(users);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} </a:t>
            </a:r>
            <a:r>
              <a:rPr sz="1150" b="1" i="0">
                <a:solidFill>
                  <a:srgbClr val="F7DF1E"/>
                </a:solidFill>
                <a:latin typeface="Consolas"/>
              </a:rPr>
              <a:t>catch</a:t>
            </a:r>
            <a:r>
              <a:rPr sz="1150" b="0" i="0">
                <a:latin typeface="Consolas"/>
              </a:rPr>
              <a:t> (error) {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    console.error(error);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    }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}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1099108" cy="274320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try / catch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66760" y="1892808"/>
            <a:ext cx="3319272" cy="237744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300" b="1">
                <a:solidFill>
                  <a:srgbClr val="EF4444"/>
                </a:solidFill>
                <a:latin typeface="Consolas"/>
              </a:rPr>
              <a:t>try</a:t>
            </a:r>
            <a:r>
              <a:rPr sz="1200" b="0">
                <a:solidFill>
                  <a:srgbClr val="334155"/>
                </a:solidFill>
                <a:latin typeface="Segoe UI"/>
              </a:rPr>
              <a:t>  →  attempt the operation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300" b="1">
                <a:solidFill>
                  <a:srgbClr val="EF4444"/>
                </a:solidFill>
                <a:latin typeface="Consolas"/>
              </a:rPr>
              <a:t>catch</a:t>
            </a:r>
            <a:r>
              <a:rPr sz="1200" b="0">
                <a:solidFill>
                  <a:srgbClr val="334155"/>
                </a:solidFill>
                <a:latin typeface="Segoe UI"/>
              </a:rPr>
              <a:t>  →  handle the failure</a:t>
            </a:r>
          </a:p>
          <a:p>
            <a:pPr algn="l">
              <a:lnSpc>
                <a:spcPct val="115000"/>
              </a:lnSpc>
            </a:pPr>
            <a:r>
              <a:rPr sz="1300" b="1">
                <a:solidFill>
                  <a:srgbClr val="EF4444"/>
                </a:solidFill>
                <a:latin typeface="Consolas"/>
              </a:rPr>
              <a:t>throw</a:t>
            </a:r>
            <a:r>
              <a:rPr sz="1200" b="0">
                <a:solidFill>
                  <a:srgbClr val="334155"/>
                </a:solidFill>
                <a:latin typeface="Segoe UI"/>
              </a:rPr>
              <a:t>  →  signal a problem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Modules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As programs grow, code gets separated into files.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39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0D9488"/>
                </a:solidFill>
                <a:latin typeface="Consolas"/>
              </a:rPr>
              <a:t>math.js</a:t>
            </a:r>
            <a:r>
              <a:rPr sz="1300" b="0" i="0">
                <a:solidFill>
                  <a:srgbClr val="334155"/>
                </a:solidFill>
                <a:latin typeface="Segoe UI"/>
              </a:rPr>
              <a:t> — exports: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258568"/>
            <a:ext cx="5532120" cy="121615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7DF1E"/>
                </a:solidFill>
                <a:latin typeface="Consolas"/>
              </a:rPr>
              <a:t>export</a:t>
            </a:r>
            <a:r>
              <a:rPr sz="1200" b="0" i="0">
                <a:latin typeface="Consolas"/>
              </a:rPr>
              <a:t> </a:t>
            </a:r>
            <a:r>
              <a:rPr sz="1200" b="1" i="0">
                <a:solidFill>
                  <a:srgbClr val="F7DF1E"/>
                </a:solidFill>
                <a:latin typeface="Consolas"/>
              </a:rPr>
              <a:t>function</a:t>
            </a:r>
            <a:r>
              <a:rPr sz="1200" b="0" i="0">
                <a:latin typeface="Consolas"/>
              </a:rPr>
              <a:t> add(a, b) {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    </a:t>
            </a:r>
            <a:r>
              <a:rPr sz="1200" b="1" i="0">
                <a:solidFill>
                  <a:srgbClr val="F7DF1E"/>
                </a:solidFill>
                <a:latin typeface="Consolas"/>
              </a:rPr>
              <a:t>return</a:t>
            </a:r>
            <a:r>
              <a:rPr sz="1200" b="0" i="0">
                <a:latin typeface="Consolas"/>
              </a:rPr>
              <a:t> a + b;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}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386584"/>
            <a:ext cx="799185" cy="27432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math.js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53912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0D9488"/>
                </a:solidFill>
                <a:latin typeface="Consolas"/>
              </a:rPr>
              <a:t>app.js</a:t>
            </a:r>
            <a:r>
              <a:rPr sz="1300" b="0" i="0">
                <a:solidFill>
                  <a:srgbClr val="334155"/>
                </a:solidFill>
                <a:latin typeface="Segoe UI"/>
              </a:rPr>
              <a:t> — imports: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53912" y="2258568"/>
            <a:ext cx="5532120" cy="121615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7DF1E"/>
                </a:solidFill>
                <a:latin typeface="Consolas"/>
              </a:rPr>
              <a:t>import</a:t>
            </a:r>
            <a:r>
              <a:rPr sz="1200" b="0" i="0">
                <a:latin typeface="Consolas"/>
              </a:rPr>
              <a:t> { add } from </a:t>
            </a:r>
            <a:r>
              <a:rPr sz="1200" b="0" i="0">
                <a:solidFill>
                  <a:srgbClr val="98C379"/>
                </a:solidFill>
                <a:latin typeface="Consolas"/>
              </a:rPr>
              <a:t>"./math.js"</a:t>
            </a:r>
            <a:r>
              <a:rPr sz="120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console.log(add(</a:t>
            </a:r>
            <a:r>
              <a:rPr sz="1200" b="0" i="0">
                <a:solidFill>
                  <a:srgbClr val="D19A66"/>
                </a:solidFill>
                <a:latin typeface="Consolas"/>
              </a:rPr>
              <a:t>2</a:t>
            </a:r>
            <a:r>
              <a:rPr sz="1200" b="0" i="0">
                <a:latin typeface="Consolas"/>
              </a:rPr>
              <a:t>, </a:t>
            </a:r>
            <a:r>
              <a:rPr sz="1200" b="0" i="0">
                <a:solidFill>
                  <a:srgbClr val="D19A66"/>
                </a:solidFill>
                <a:latin typeface="Consolas"/>
              </a:rPr>
              <a:t>3</a:t>
            </a:r>
            <a:r>
              <a:rPr sz="1200" b="0" i="0">
                <a:latin typeface="Consolas"/>
              </a:rPr>
              <a:t>));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386584"/>
            <a:ext cx="724204" cy="27432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app.js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041648"/>
            <a:ext cx="11183112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2563EB"/>
                </a:solidFill>
                <a:latin typeface="Segoe UI"/>
              </a:rPr>
              <a:t>▪ </a:t>
            </a:r>
            <a:r>
              <a:rPr sz="1300" b="0" i="0">
                <a:latin typeface="Segoe UI"/>
              </a:rPr>
              <a:t>This allows applications to be divided into reusable components.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Classes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You'll encounter classes in JavaScript codebases: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40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7040880" cy="316433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class</a:t>
            </a:r>
            <a:r>
              <a:rPr sz="1100" b="0" i="0">
                <a:latin typeface="Consolas"/>
              </a:rPr>
              <a:t> Person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constructor(name, age)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    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this</a:t>
            </a:r>
            <a:r>
              <a:rPr sz="1100" b="0" i="0">
                <a:latin typeface="Consolas"/>
              </a:rPr>
              <a:t>.name = name;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    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this</a:t>
            </a:r>
            <a:r>
              <a:rPr sz="1100" b="0" i="0">
                <a:latin typeface="Consolas"/>
              </a:rPr>
              <a:t>.age = age;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}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greet()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    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return</a:t>
            </a:r>
            <a:r>
              <a:rPr sz="1100" b="0" i="0">
                <a:latin typeface="Consolas"/>
              </a:rPr>
              <a:t> 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`Hello, I'm ${this.name}`</a:t>
            </a:r>
            <a:r>
              <a:rPr sz="110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}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}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alice = </a:t>
            </a:r>
            <a:r>
              <a:rPr sz="1100" b="1" i="0">
                <a:solidFill>
                  <a:srgbClr val="F7DF1E"/>
                </a:solidFill>
                <a:latin typeface="Consolas"/>
              </a:rPr>
              <a:t>new</a:t>
            </a:r>
            <a:r>
              <a:rPr sz="1100" b="0" i="0">
                <a:latin typeface="Consolas"/>
              </a:rPr>
              <a:t> Person(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"Alice"</a:t>
            </a:r>
            <a:r>
              <a:rPr sz="1100" b="0" i="0">
                <a:latin typeface="Consolas"/>
              </a:rPr>
              <a:t>,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25</a:t>
            </a:r>
            <a:r>
              <a:rPr sz="110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console.log(alice.greet());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20824"/>
            <a:ext cx="1174089" cy="274320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class Person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892808"/>
            <a:ext cx="3913632" cy="192024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334155"/>
                </a:solidFill>
                <a:latin typeface="Segoe UI"/>
              </a:rPr>
              <a:t>You don't need to master classes immediately. </a:t>
            </a:r>
            <a:r>
              <a:rPr sz="1250" b="1">
                <a:solidFill>
                  <a:srgbClr val="0F172A"/>
                </a:solidFill>
                <a:latin typeface="Segoe UI"/>
              </a:rPr>
              <a:t>Functions, objects, and arrays are more important for a beginner.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Mini Project: Counter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Here's your first complete interactive program.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41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892808"/>
            <a:ext cx="11155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HTML: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258568"/>
            <a:ext cx="6766560" cy="176098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&lt;h1 id=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"count"</a:t>
            </a:r>
            <a:r>
              <a:rPr sz="1150" b="0" i="0">
                <a:latin typeface="Consolas"/>
              </a:rPr>
              <a:t>&gt;</a:t>
            </a:r>
            <a:r>
              <a:rPr sz="1150" b="0" i="0">
                <a:solidFill>
                  <a:srgbClr val="D19A66"/>
                </a:solidFill>
                <a:latin typeface="Consolas"/>
              </a:rPr>
              <a:t>0</a:t>
            </a:r>
            <a:r>
              <a:rPr sz="1150" b="0" i="0">
                <a:latin typeface="Consolas"/>
              </a:rPr>
              <a:t>&lt;/h1&gt;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&lt;button id=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"minus"</a:t>
            </a:r>
            <a:r>
              <a:rPr sz="1150" b="0" i="0">
                <a:latin typeface="Consolas"/>
              </a:rPr>
              <a:t>&gt;-&lt;/button&gt;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&lt;button id=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"plus"</a:t>
            </a:r>
            <a:r>
              <a:rPr sz="1150" b="0" i="0">
                <a:latin typeface="Consolas"/>
              </a:rPr>
              <a:t>&gt;+&lt;/button&gt;</a:t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50" b="0" i="0">
                <a:latin typeface="Consolas"/>
              </a:rPr>
              <a:t>&lt;script src=</a:t>
            </a:r>
            <a:r>
              <a:rPr sz="1150" b="0" i="0">
                <a:solidFill>
                  <a:srgbClr val="98C379"/>
                </a:solidFill>
                <a:latin typeface="Consolas"/>
              </a:rPr>
              <a:t>"app.js"</a:t>
            </a:r>
            <a:r>
              <a:rPr sz="1150" b="0" i="0">
                <a:latin typeface="Consolas"/>
              </a:rPr>
              <a:t>&gt;&lt;/script&gt;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386584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E86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HTML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2258568"/>
            <a:ext cx="4187952" cy="214884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334155"/>
                </a:solidFill>
                <a:latin typeface="Segoe UI"/>
              </a:rPr>
              <a:t>A display (</a:t>
            </a:r>
            <a:r>
              <a:rPr sz="1250" b="1">
                <a:solidFill>
                  <a:srgbClr val="2563EB"/>
                </a:solidFill>
                <a:latin typeface="Consolas"/>
              </a:rPr>
              <a:t>#count</a:t>
            </a:r>
            <a:r>
              <a:rPr sz="1250" b="0">
                <a:solidFill>
                  <a:srgbClr val="334155"/>
                </a:solidFill>
                <a:latin typeface="Segoe UI"/>
              </a:rPr>
              <a:t>), two buttons (</a:t>
            </a:r>
            <a:r>
              <a:rPr sz="1250" b="1">
                <a:solidFill>
                  <a:srgbClr val="2563EB"/>
                </a:solidFill>
                <a:latin typeface="Consolas"/>
              </a:rPr>
              <a:t>#minus</a:t>
            </a:r>
            <a:r>
              <a:rPr sz="1250" b="0">
                <a:solidFill>
                  <a:srgbClr val="334155"/>
                </a:solidFill>
                <a:latin typeface="Segoe UI"/>
              </a:rPr>
              <a:t> / </a:t>
            </a:r>
            <a:r>
              <a:rPr sz="1250" b="1">
                <a:solidFill>
                  <a:srgbClr val="2563EB"/>
                </a:solidFill>
                <a:latin typeface="Consolas"/>
              </a:rPr>
              <a:t>#plus</a:t>
            </a:r>
            <a:r>
              <a:rPr sz="1250" b="0">
                <a:solidFill>
                  <a:srgbClr val="334155"/>
                </a:solidFill>
                <a:latin typeface="Segoe UI"/>
              </a:rPr>
              <a:t>), and the script that makes it work.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Mini Project: Counter — the JavaScript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JavaScript: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42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68297"/>
            <a:ext cx="7635240" cy="407238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let</a:t>
            </a:r>
            <a:r>
              <a:rPr sz="1100" b="0" i="0">
                <a:latin typeface="Consolas"/>
              </a:rPr>
              <a:t> count = </a:t>
            </a:r>
            <a:r>
              <a:rPr sz="1100" b="0" i="0">
                <a:solidFill>
                  <a:srgbClr val="D19A66"/>
                </a:solidFill>
                <a:latin typeface="Consolas"/>
              </a:rPr>
              <a:t>0</a:t>
            </a:r>
            <a:r>
              <a:rPr sz="1100" b="0" i="0">
                <a:latin typeface="Consolas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display = document.querySelector(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"#count"</a:t>
            </a:r>
            <a:r>
              <a:rPr sz="110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plusButton = document.querySelector(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"#plus"</a:t>
            </a:r>
            <a:r>
              <a:rPr sz="110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100" b="0" i="0">
                <a:latin typeface="Consolas"/>
              </a:rPr>
              <a:t> minusButton = document.querySelector(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"#minus"</a:t>
            </a:r>
            <a:r>
              <a:rPr sz="110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F7DF1E"/>
                </a:solidFill>
                <a:latin typeface="Consolas"/>
              </a:rPr>
              <a:t>function</a:t>
            </a:r>
            <a:r>
              <a:rPr sz="1100" b="0" i="0">
                <a:latin typeface="Consolas"/>
              </a:rPr>
              <a:t> updateDisplay()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display.textContent = count;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}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plusButton.addEventListener(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"click"</a:t>
            </a:r>
            <a:r>
              <a:rPr sz="1100" b="0" i="0">
                <a:latin typeface="Consolas"/>
              </a:rPr>
              <a:t>, () =&gt;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count++;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updateDisplay();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});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minusButton.addEventListener(</a:t>
            </a:r>
            <a:r>
              <a:rPr sz="1100" b="0" i="0">
                <a:solidFill>
                  <a:srgbClr val="98C379"/>
                </a:solidFill>
                <a:latin typeface="Consolas"/>
              </a:rPr>
              <a:t>"click"</a:t>
            </a:r>
            <a:r>
              <a:rPr sz="1100" b="0" i="0">
                <a:latin typeface="Consolas"/>
              </a:rPr>
              <a:t>, () =&gt; {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count--;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    updateDisplay();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latin typeface="Consolas"/>
              </a:rPr>
              <a:t>});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996313"/>
            <a:ext cx="724204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app.js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66760" y="1868297"/>
            <a:ext cx="3319272" cy="237744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334155"/>
                </a:solidFill>
                <a:latin typeface="Segoe UI"/>
              </a:rPr>
              <a:t>State lives in </a:t>
            </a:r>
            <a:r>
              <a:rPr sz="1250" b="1">
                <a:solidFill>
                  <a:srgbClr val="2563EB"/>
                </a:solidFill>
                <a:latin typeface="Consolas"/>
              </a:rPr>
              <a:t>count</a:t>
            </a:r>
            <a:r>
              <a:rPr sz="1250" b="0">
                <a:solidFill>
                  <a:srgbClr val="334155"/>
                </a:solidFill>
                <a:latin typeface="Segoe UI"/>
              </a:rPr>
              <a:t> — every click changes state, then </a:t>
            </a:r>
            <a:r>
              <a:rPr sz="1250" b="1">
                <a:solidFill>
                  <a:srgbClr val="2563EB"/>
                </a:solidFill>
                <a:latin typeface="Consolas"/>
              </a:rPr>
              <a:t>updateDisplay()</a:t>
            </a:r>
            <a:r>
              <a:rPr sz="1250" b="0">
                <a:solidFill>
                  <a:srgbClr val="334155"/>
                </a:solidFill>
                <a:latin typeface="Segoe UI"/>
              </a:rPr>
              <a:t> re-renders the page.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Mini Project: Counter — what it teaches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Despite being tiny, this project contains several core concepts: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43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5212080" cy="2504694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28016" rIns="128016" tIns="146304" bIns="54864"/>
          <a:lstStyle/>
          <a:p>
            <a:pPr algn="ctr">
              <a:lnSpc>
                <a:spcPct val="100000"/>
              </a:lnSpc>
            </a:pPr>
            <a:r>
              <a:rPr sz="1150" b="1">
                <a:solidFill>
                  <a:srgbClr val="E5E7EB"/>
                </a:solidFill>
                <a:latin typeface="Consolas"/>
              </a:rPr>
              <a:t>variable</a:t>
            </a:r>
          </a:p>
          <a:p>
            <a:pPr algn="ctr">
              <a:lnSpc>
                <a:spcPct val="85000"/>
              </a:lnSpc>
            </a:pPr>
            <a:r>
              <a:rPr sz="750">
                <a:solidFill>
                  <a:srgbClr val="F7DF1E"/>
                </a:solidFill>
                <a:latin typeface="Segoe UI"/>
              </a:rPr>
              <a:t>▼</a:t>
            </a:r>
          </a:p>
          <a:p>
            <a:pPr algn="ctr">
              <a:lnSpc>
                <a:spcPct val="100000"/>
              </a:lnSpc>
            </a:pPr>
            <a:r>
              <a:rPr sz="1150" b="1">
                <a:solidFill>
                  <a:srgbClr val="E5E7EB"/>
                </a:solidFill>
                <a:latin typeface="Consolas"/>
              </a:rPr>
              <a:t>DOM elements</a:t>
            </a:r>
          </a:p>
          <a:p>
            <a:pPr algn="ctr">
              <a:lnSpc>
                <a:spcPct val="85000"/>
              </a:lnSpc>
            </a:pPr>
            <a:r>
              <a:rPr sz="750">
                <a:solidFill>
                  <a:srgbClr val="F7DF1E"/>
                </a:solidFill>
                <a:latin typeface="Segoe UI"/>
              </a:rPr>
              <a:t>▼</a:t>
            </a:r>
          </a:p>
          <a:p>
            <a:pPr algn="ctr">
              <a:lnSpc>
                <a:spcPct val="100000"/>
              </a:lnSpc>
            </a:pPr>
            <a:r>
              <a:rPr sz="1150" b="1">
                <a:solidFill>
                  <a:srgbClr val="E5E7EB"/>
                </a:solidFill>
                <a:latin typeface="Consolas"/>
              </a:rPr>
              <a:t>event listeners</a:t>
            </a:r>
          </a:p>
          <a:p>
            <a:pPr algn="ctr">
              <a:lnSpc>
                <a:spcPct val="85000"/>
              </a:lnSpc>
            </a:pPr>
            <a:r>
              <a:rPr sz="750">
                <a:solidFill>
                  <a:srgbClr val="F7DF1E"/>
                </a:solidFill>
                <a:latin typeface="Segoe UI"/>
              </a:rPr>
              <a:t>▼</a:t>
            </a:r>
          </a:p>
          <a:p>
            <a:pPr algn="ctr">
              <a:lnSpc>
                <a:spcPct val="100000"/>
              </a:lnSpc>
            </a:pPr>
            <a:r>
              <a:rPr sz="1150" b="1">
                <a:solidFill>
                  <a:srgbClr val="E5E7EB"/>
                </a:solidFill>
                <a:latin typeface="Consolas"/>
              </a:rPr>
              <a:t>functions</a:t>
            </a:r>
          </a:p>
          <a:p>
            <a:pPr algn="ctr">
              <a:lnSpc>
                <a:spcPct val="85000"/>
              </a:lnSpc>
            </a:pPr>
            <a:r>
              <a:rPr sz="750">
                <a:solidFill>
                  <a:srgbClr val="F7DF1E"/>
                </a:solidFill>
                <a:latin typeface="Segoe UI"/>
              </a:rPr>
              <a:t>▼</a:t>
            </a:r>
          </a:p>
          <a:p>
            <a:pPr algn="ctr">
              <a:lnSpc>
                <a:spcPct val="100000"/>
              </a:lnSpc>
            </a:pPr>
            <a:r>
              <a:rPr sz="1150" b="1">
                <a:solidFill>
                  <a:srgbClr val="E5E7EB"/>
                </a:solidFill>
                <a:latin typeface="Consolas"/>
              </a:rPr>
              <a:t>state changes</a:t>
            </a:r>
          </a:p>
          <a:p>
            <a:pPr algn="ctr">
              <a:lnSpc>
                <a:spcPct val="85000"/>
              </a:lnSpc>
            </a:pPr>
            <a:r>
              <a:rPr sz="750">
                <a:solidFill>
                  <a:srgbClr val="F7DF1E"/>
                </a:solidFill>
                <a:latin typeface="Segoe UI"/>
              </a:rPr>
              <a:t>▼</a:t>
            </a:r>
          </a:p>
          <a:p>
            <a:pPr algn="ctr">
              <a:lnSpc>
                <a:spcPct val="100000"/>
              </a:lnSpc>
            </a:pPr>
            <a:r>
              <a:rPr sz="1150" b="1">
                <a:solidFill>
                  <a:srgbClr val="E5E7EB"/>
                </a:solidFill>
                <a:latin typeface="Consolas"/>
              </a:rPr>
              <a:t>UI updates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60" y="1984248"/>
            <a:ext cx="5605272" cy="201168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F172A"/>
                </a:solidFill>
                <a:latin typeface="Segoe UI"/>
              </a:rPr>
              <a:t>That same basic pattern scales surprisingly far.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Mini Project: Todo Logic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Try this without looking up the solution first.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44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892808"/>
            <a:ext cx="5440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Create an array: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258568"/>
            <a:ext cx="5440680" cy="82816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250" b="0" i="0">
                <a:latin typeface="Consolas"/>
              </a:rPr>
              <a:t> todos = [];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386584"/>
            <a:ext cx="874166" cy="27432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Segoe UI"/>
              </a:rPr>
              <a:t>the data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53912" y="1892808"/>
            <a:ext cx="5532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334155"/>
                </a:solidFill>
                <a:latin typeface="Segoe UI"/>
              </a:rPr>
              <a:t>Write these functions: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53912" y="2258568"/>
            <a:ext cx="5532120" cy="1612392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addTodo(</a:t>
            </a:r>
            <a:r>
              <a:rPr sz="1200" b="0" i="0">
                <a:solidFill>
                  <a:srgbClr val="98C379"/>
                </a:solidFill>
                <a:latin typeface="Consolas"/>
              </a:rPr>
              <a:t>"Learn JavaScript"</a:t>
            </a:r>
            <a:r>
              <a:rPr sz="120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removeTodo(</a:t>
            </a:r>
            <a:r>
              <a:rPr sz="1200" b="0" i="0">
                <a:solidFill>
                  <a:srgbClr val="D19A66"/>
                </a:solidFill>
                <a:latin typeface="Consolas"/>
              </a:rPr>
              <a:t>0</a:t>
            </a:r>
            <a:r>
              <a:rPr sz="120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200" b="0" i="0">
                <a:latin typeface="Consolas"/>
              </a:rPr>
              <a:t>showTodos();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386584"/>
            <a:ext cx="799185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the API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437888"/>
            <a:ext cx="11183112" cy="105156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2563EB"/>
                </a:solidFill>
                <a:latin typeface="Consolas"/>
              </a:rPr>
              <a:t>addTodo(…)</a:t>
            </a:r>
            <a:r>
              <a:rPr sz="1250" b="0">
                <a:solidFill>
                  <a:srgbClr val="64748B"/>
                </a:solidFill>
                <a:latin typeface="Segoe UI"/>
              </a:rPr>
              <a:t>  adds a todo   ·   </a:t>
            </a:r>
            <a:r>
              <a:rPr sz="1250" b="1">
                <a:solidFill>
                  <a:srgbClr val="2563EB"/>
                </a:solidFill>
                <a:latin typeface="Consolas"/>
              </a:rPr>
              <a:t>removeTodo(…)</a:t>
            </a:r>
            <a:r>
              <a:rPr sz="1250" b="0">
                <a:solidFill>
                  <a:srgbClr val="64748B"/>
                </a:solidFill>
                <a:latin typeface="Segoe UI"/>
              </a:rPr>
              <a:t>  removes one   ·   </a:t>
            </a:r>
            <a:r>
              <a:rPr sz="1250" b="1">
                <a:solidFill>
                  <a:srgbClr val="2563EB"/>
                </a:solidFill>
                <a:latin typeface="Consolas"/>
              </a:rPr>
              <a:t>showTodos()</a:t>
            </a:r>
            <a:r>
              <a:rPr sz="1250" b="0">
                <a:solidFill>
                  <a:srgbClr val="64748B"/>
                </a:solidFill>
                <a:latin typeface="Segoe UI"/>
              </a:rPr>
              <a:t>  lists them all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Mini Project: Todo Logic — a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A simple implementation could look like: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45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773364"/>
            <a:ext cx="7635240" cy="426224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493776" bIns="54864"/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const</a:t>
            </a:r>
            <a:r>
              <a:rPr sz="1050" b="0" i="0">
                <a:latin typeface="Consolas"/>
              </a:rPr>
              <a:t> todos = [];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function</a:t>
            </a:r>
            <a:r>
              <a:rPr sz="1050" b="0" i="0">
                <a:latin typeface="Consolas"/>
              </a:rPr>
              <a:t> addTodo(todo) {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todos.push(todo);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}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function</a:t>
            </a:r>
            <a:r>
              <a:rPr sz="1050" b="0" i="0">
                <a:latin typeface="Consolas"/>
              </a:rPr>
              <a:t> removeTodo(index) {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todos.splice(index, </a:t>
            </a:r>
            <a:r>
              <a:rPr sz="1050" b="0" i="0">
                <a:solidFill>
                  <a:srgbClr val="D19A66"/>
                </a:solidFill>
                <a:latin typeface="Consolas"/>
              </a:rPr>
              <a:t>1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}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7DF1E"/>
                </a:solidFill>
                <a:latin typeface="Consolas"/>
              </a:rPr>
              <a:t>function</a:t>
            </a:r>
            <a:r>
              <a:rPr sz="1050" b="0" i="0">
                <a:latin typeface="Consolas"/>
              </a:rPr>
              <a:t> showTodos() {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todos.forEach((todo, index) =&gt; {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    console.log(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`${index + 1}. ${todo}`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    });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}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addTodo(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"Learn variables"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addTodo(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"Learn functions"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addTodo(</a:t>
            </a:r>
            <a:r>
              <a:rPr sz="1050" b="0" i="0">
                <a:solidFill>
                  <a:srgbClr val="98C379"/>
                </a:solidFill>
                <a:latin typeface="Consolas"/>
              </a:rPr>
              <a:t>"Build a project"</a:t>
            </a:r>
            <a:r>
              <a:rPr sz="1050" b="0" i="0">
                <a:latin typeface="Consolas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1050" b="0" i="0">
                <a:latin typeface="Consolas"/>
              </a:rPr>
              <a:t>showTodos();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901380"/>
            <a:ext cx="724204" cy="27432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000" b="1">
                <a:solidFill>
                  <a:srgbClr val="0F172A"/>
                </a:solidFill>
                <a:latin typeface="Segoe UI"/>
              </a:rPr>
              <a:t>app.js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66760" y="1773364"/>
            <a:ext cx="3319272" cy="201168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334155"/>
                </a:solidFill>
                <a:latin typeface="Segoe UI"/>
              </a:rPr>
              <a:t>Your next challenge is to connect this logic to HTML buttons and inputs.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84048"/>
            <a:ext cx="566928" cy="365760"/>
          </a:xfrm>
          <a:prstGeom prst="roundRect">
            <a:avLst>
              <a:gd name="adj" fmla="val 50000"/>
            </a:avLst>
          </a:prstGeom>
          <a:solidFill>
            <a:srgbClr val="F7D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500" b="1">
                <a:solidFill>
                  <a:srgbClr val="0F172A"/>
                </a:solidFill>
                <a:latin typeface="Segoe UI"/>
              </a:rPr>
              <a:t>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152" y="310896"/>
            <a:ext cx="105640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0F172A"/>
                </a:solidFill>
                <a:latin typeface="Segoe UI"/>
              </a:rPr>
              <a:t>The 80/20 of JavaScript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896112"/>
            <a:ext cx="10564063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1">
                <a:solidFill>
                  <a:srgbClr val="64748B"/>
                </a:solidFill>
                <a:latin typeface="Segoe UI"/>
              </a:rPr>
              <a:t>Don't try to memorize the entire language. Focus first on: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94A3B8"/>
                </a:solidFill>
                <a:latin typeface="Segoe UI"/>
              </a:rPr>
              <a:t>JavaScript Crash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519672"/>
            <a:ext cx="594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94A3B8"/>
                </a:solidFill>
                <a:latin typeface="Segoe UI"/>
              </a:rPr>
              <a:t>46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92808"/>
            <a:ext cx="4937760" cy="3518916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28016" rIns="128016" tIns="146304" bIns="54864"/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5E7EB"/>
                </a:solidFill>
                <a:latin typeface="Consolas"/>
              </a:rPr>
              <a:t>Variables</a:t>
            </a:r>
          </a:p>
          <a:p>
            <a:pPr algn="ctr">
              <a:lnSpc>
                <a:spcPct val="85000"/>
              </a:lnSpc>
            </a:pPr>
            <a:r>
              <a:rPr sz="700">
                <a:solidFill>
                  <a:srgbClr val="F7DF1E"/>
                </a:solidFill>
                <a:latin typeface="Segoe UI"/>
              </a:rPr>
              <a:t>▼</a:t>
            </a:r>
          </a:p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5E7EB"/>
                </a:solidFill>
                <a:latin typeface="Consolas"/>
              </a:rPr>
              <a:t>Conditions</a:t>
            </a:r>
          </a:p>
          <a:p>
            <a:pPr algn="ctr">
              <a:lnSpc>
                <a:spcPct val="85000"/>
              </a:lnSpc>
            </a:pPr>
            <a:r>
              <a:rPr sz="700">
                <a:solidFill>
                  <a:srgbClr val="F7DF1E"/>
                </a:solidFill>
                <a:latin typeface="Segoe UI"/>
              </a:rPr>
              <a:t>▼</a:t>
            </a:r>
          </a:p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5E7EB"/>
                </a:solidFill>
                <a:latin typeface="Consolas"/>
              </a:rPr>
              <a:t>Functions</a:t>
            </a:r>
          </a:p>
          <a:p>
            <a:pPr algn="ctr">
              <a:lnSpc>
                <a:spcPct val="85000"/>
              </a:lnSpc>
            </a:pPr>
            <a:r>
              <a:rPr sz="700">
                <a:solidFill>
                  <a:srgbClr val="F7DF1E"/>
                </a:solidFill>
                <a:latin typeface="Segoe UI"/>
              </a:rPr>
              <a:t>▼</a:t>
            </a:r>
          </a:p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5E7EB"/>
                </a:solidFill>
                <a:latin typeface="Consolas"/>
              </a:rPr>
              <a:t>Arrays</a:t>
            </a:r>
          </a:p>
          <a:p>
            <a:pPr algn="ctr">
              <a:lnSpc>
                <a:spcPct val="85000"/>
              </a:lnSpc>
            </a:pPr>
            <a:r>
              <a:rPr sz="700">
                <a:solidFill>
                  <a:srgbClr val="F7DF1E"/>
                </a:solidFill>
                <a:latin typeface="Segoe UI"/>
              </a:rPr>
              <a:t>▼</a:t>
            </a:r>
          </a:p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5E7EB"/>
                </a:solidFill>
                <a:latin typeface="Consolas"/>
              </a:rPr>
              <a:t>Objects</a:t>
            </a:r>
          </a:p>
          <a:p>
            <a:pPr algn="ctr">
              <a:lnSpc>
                <a:spcPct val="85000"/>
              </a:lnSpc>
            </a:pPr>
            <a:r>
              <a:rPr sz="700">
                <a:solidFill>
                  <a:srgbClr val="F7DF1E"/>
                </a:solidFill>
                <a:latin typeface="Segoe UI"/>
              </a:rPr>
              <a:t>▼</a:t>
            </a:r>
          </a:p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5E7EB"/>
                </a:solidFill>
                <a:latin typeface="Consolas"/>
              </a:rPr>
              <a:t>Array methods</a:t>
            </a:r>
          </a:p>
          <a:p>
            <a:pPr algn="ctr">
              <a:lnSpc>
                <a:spcPct val="85000"/>
              </a:lnSpc>
            </a:pPr>
            <a:r>
              <a:rPr sz="700">
                <a:solidFill>
                  <a:srgbClr val="F7DF1E"/>
                </a:solidFill>
                <a:latin typeface="Segoe UI"/>
              </a:rPr>
              <a:t>▼</a:t>
            </a:r>
          </a:p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5E7EB"/>
                </a:solidFill>
                <a:latin typeface="Consolas"/>
              </a:rPr>
              <a:t>DOM</a:t>
            </a:r>
          </a:p>
          <a:p>
            <a:pPr algn="ctr">
              <a:lnSpc>
                <a:spcPct val="85000"/>
              </a:lnSpc>
            </a:pPr>
            <a:r>
              <a:rPr sz="700">
                <a:solidFill>
                  <a:srgbClr val="F7DF1E"/>
                </a:solidFill>
                <a:latin typeface="Segoe UI"/>
              </a:rPr>
              <a:t>▼</a:t>
            </a:r>
          </a:p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5E7EB"/>
                </a:solidFill>
                <a:latin typeface="Consolas"/>
              </a:rPr>
              <a:t>Events</a:t>
            </a:r>
          </a:p>
          <a:p>
            <a:pPr algn="ctr">
              <a:lnSpc>
                <a:spcPct val="85000"/>
              </a:lnSpc>
            </a:pPr>
            <a:r>
              <a:rPr sz="700">
                <a:solidFill>
                  <a:srgbClr val="F7DF1E"/>
                </a:solidFill>
                <a:latin typeface="Segoe UI"/>
              </a:rPr>
              <a:t>▼</a:t>
            </a:r>
          </a:p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5E7EB"/>
                </a:solidFill>
                <a:latin typeface="Consolas"/>
              </a:rPr>
              <a:t>async/await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52160" y="1984248"/>
            <a:ext cx="5833872" cy="393192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lnSpc>
                <a:spcPct val="115000"/>
              </a:lnSpc>
              <a:spcAft>
                <a:spcPts val="1600"/>
              </a:spcAft>
            </a:pPr>
            <a:r>
              <a:rPr sz="1350" b="1">
                <a:solidFill>
                  <a:srgbClr val="0F172A"/>
                </a:solidFill>
                <a:latin typeface="Segoe UI"/>
              </a:rPr>
              <a:t>If you can comfortably use those concepts, you have enough JavaScript knowledge to start building real projects.</a:t>
            </a:r>
          </a:p>
          <a:p>
            <a:pPr algn="l">
              <a:lnSpc>
                <a:spcPct val="115000"/>
              </a:lnSpc>
              <a:spcAft>
                <a:spcPts val="1600"/>
              </a:spcAft>
            </a:pPr>
            <a:r>
              <a:rPr sz="1250" b="0">
                <a:solidFill>
                  <a:srgbClr val="334155"/>
                </a:solidFill>
                <a:latin typeface="Segoe UI"/>
              </a:rPr>
              <a:t>A good progression is </a:t>
            </a:r>
            <a:r>
              <a:rPr sz="1250" b="1">
                <a:solidFill>
                  <a:srgbClr val="334155"/>
                </a:solidFill>
                <a:latin typeface="Segoe UI"/>
              </a:rPr>
              <a:t>Counter → Calculator → Todo App → Quiz App → Weather/API App → then a framework such as React</a:t>
            </a:r>
            <a:r>
              <a:rPr sz="1250" b="0">
                <a:solidFill>
                  <a:srgbClr val="334155"/>
                </a:solidFill>
                <a:latin typeface="Segoe UI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1250" b="0">
                <a:solidFill>
                  <a:srgbClr val="334155"/>
                </a:solidFill>
                <a:latin typeface="Segoe UI"/>
              </a:rPr>
              <a:t>The most important part is writing code yourself rather than only reading tutorials.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